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2"/>
  </p:notesMasterIdLst>
  <p:sldIdLst>
    <p:sldId id="256" r:id="rId2"/>
    <p:sldId id="263" r:id="rId3"/>
    <p:sldId id="274" r:id="rId4"/>
    <p:sldId id="275" r:id="rId5"/>
    <p:sldId id="261" r:id="rId6"/>
    <p:sldId id="257" r:id="rId7"/>
    <p:sldId id="258" r:id="rId8"/>
    <p:sldId id="259" r:id="rId9"/>
    <p:sldId id="260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62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B4D32-F748-4B5E-A3BA-6E01D265CDFF}" type="datetimeFigureOut">
              <a:rPr lang="cs-CZ" smtClean="0"/>
              <a:pPr/>
              <a:t>14. 11. 2017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BA250-FEAB-4F83-B27C-5C63DA22AF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52840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BA250-FEAB-4F83-B27C-5C63DA22AFF2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8250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6BC7-6E64-4540-869F-8ACB55E28313}" type="datetimeFigureOut">
              <a:rPr lang="cs-CZ" smtClean="0"/>
              <a:pPr/>
              <a:t>14. 11. 2017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0964-4C19-4F48-9A55-AF0D00DAA3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5887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6BC7-6E64-4540-869F-8ACB55E28313}" type="datetimeFigureOut">
              <a:rPr lang="cs-CZ" smtClean="0"/>
              <a:pPr/>
              <a:t>14. 11. 2017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0964-4C19-4F48-9A55-AF0D00DAA3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9292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6BC7-6E64-4540-869F-8ACB55E28313}" type="datetimeFigureOut">
              <a:rPr lang="cs-CZ" smtClean="0"/>
              <a:pPr/>
              <a:t>14. 11. 2017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0964-4C19-4F48-9A55-AF0D00DAA3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3429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6BC7-6E64-4540-869F-8ACB55E28313}" type="datetimeFigureOut">
              <a:rPr lang="cs-CZ" smtClean="0"/>
              <a:pPr/>
              <a:t>14. 11. 2017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0964-4C19-4F48-9A55-AF0D00DAA3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4593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6BC7-6E64-4540-869F-8ACB55E28313}" type="datetimeFigureOut">
              <a:rPr lang="cs-CZ" smtClean="0"/>
              <a:pPr/>
              <a:t>14. 11. 2017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0964-4C19-4F48-9A55-AF0D00DAA3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9551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6BC7-6E64-4540-869F-8ACB55E28313}" type="datetimeFigureOut">
              <a:rPr lang="cs-CZ" smtClean="0"/>
              <a:pPr/>
              <a:t>14. 11. 2017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0964-4C19-4F48-9A55-AF0D00DAA3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1980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6BC7-6E64-4540-869F-8ACB55E28313}" type="datetimeFigureOut">
              <a:rPr lang="cs-CZ" smtClean="0"/>
              <a:pPr/>
              <a:t>14. 11. 2017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0964-4C19-4F48-9A55-AF0D00DAA3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7544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6BC7-6E64-4540-869F-8ACB55E28313}" type="datetimeFigureOut">
              <a:rPr lang="cs-CZ" smtClean="0"/>
              <a:pPr/>
              <a:t>14. 11. 2017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0964-4C19-4F48-9A55-AF0D00DAA3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6757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6BC7-6E64-4540-869F-8ACB55E28313}" type="datetimeFigureOut">
              <a:rPr lang="cs-CZ" smtClean="0"/>
              <a:pPr/>
              <a:t>14. 11. 2017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0964-4C19-4F48-9A55-AF0D00DAA3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8403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6BC7-6E64-4540-869F-8ACB55E28313}" type="datetimeFigureOut">
              <a:rPr lang="cs-CZ" smtClean="0"/>
              <a:pPr/>
              <a:t>14. 11. 2017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0964-4C19-4F48-9A55-AF0D00DAA3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3329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6BC7-6E64-4540-869F-8ACB55E28313}" type="datetimeFigureOut">
              <a:rPr lang="cs-CZ" smtClean="0"/>
              <a:pPr/>
              <a:t>14. 11. 2017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0964-4C19-4F48-9A55-AF0D00DAA3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312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C6BC7-6E64-4540-869F-8ACB55E28313}" type="datetimeFigureOut">
              <a:rPr lang="cs-CZ" smtClean="0"/>
              <a:pPr/>
              <a:t>14. 11. 2017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10964-4C19-4F48-9A55-AF0D00DAA3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803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9600" b="1" dirty="0" smtClean="0">
                <a:latin typeface="+mn-lt"/>
              </a:rPr>
              <a:t>Regionální historie,</a:t>
            </a:r>
            <a:br>
              <a:rPr lang="cs-CZ" sz="9600" b="1" dirty="0" smtClean="0">
                <a:latin typeface="+mn-lt"/>
              </a:rPr>
            </a:br>
            <a:r>
              <a:rPr lang="cs-CZ" sz="9600" b="1" dirty="0" smtClean="0">
                <a:latin typeface="+mn-lt"/>
              </a:rPr>
              <a:t>l</a:t>
            </a:r>
            <a:r>
              <a:rPr lang="cs-CZ" sz="9600" b="1" dirty="0" smtClean="0">
                <a:latin typeface="+mn-lt"/>
              </a:rPr>
              <a:t>okální identita</a:t>
            </a:r>
            <a:endParaRPr lang="cs-CZ" sz="9600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2266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DAFC6F0-EF5A-4DEA-ADBF-DBF8258BF0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</a:rPr>
              <a:t>Chystané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176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95D89C8-CDFD-4457-A8F8-46BCD1C46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Muzejní učebna – muzejní kufřík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AB0BD04-41FB-4671-9BFC-778358896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Reakce na již fungující celostátní projekt</a:t>
            </a:r>
          </a:p>
          <a:p>
            <a:r>
              <a:rPr lang="cs-CZ" dirty="0"/>
              <a:t>Obohacení výuky pomocí interakce s replikami dobových předmětů</a:t>
            </a:r>
          </a:p>
          <a:p>
            <a:endParaRPr lang="cs-CZ" dirty="0"/>
          </a:p>
        </p:txBody>
      </p:sp>
      <p:pic>
        <p:nvPicPr>
          <p:cNvPr id="2050" name="Picture 2" descr="Výsledek obrázku pro muzejní kufřík">
            <a:extLst>
              <a:ext uri="{FF2B5EF4-FFF2-40B4-BE49-F238E27FC236}">
                <a16:creationId xmlns:a16="http://schemas.microsoft.com/office/drawing/2014/main" xmlns="" id="{E26801D3-F99E-468A-85DB-D5504F6CE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4938" y="3199649"/>
            <a:ext cx="3393559" cy="308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uvisející obrázek">
            <a:extLst>
              <a:ext uri="{FF2B5EF4-FFF2-40B4-BE49-F238E27FC236}">
                <a16:creationId xmlns:a16="http://schemas.microsoft.com/office/drawing/2014/main" xmlns="" id="{352340A0-20EF-4998-877A-C6144D732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5308" y="3195842"/>
            <a:ext cx="2879690" cy="30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324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846A92-9494-4AC6-854A-8063BAA15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957"/>
            <a:ext cx="10515600" cy="1325563"/>
          </a:xfrm>
        </p:spPr>
        <p:txBody>
          <a:bodyPr/>
          <a:lstStyle/>
          <a:p>
            <a:r>
              <a:rPr lang="cs-CZ" b="1" dirty="0"/>
              <a:t>Regionální edukační centrum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8EDAB52-DD18-41CD-BB7B-4291CAFCD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Realizace pedagogiky 21. století</a:t>
            </a:r>
          </a:p>
          <a:p>
            <a:r>
              <a:rPr lang="cs-CZ" dirty="0"/>
              <a:t>Centrum poskytuje podporu všem školám v regionu a je navštěvováno třídami z širokého okolí</a:t>
            </a:r>
          </a:p>
          <a:p>
            <a:r>
              <a:rPr lang="cs-CZ" dirty="0"/>
              <a:t>Zaměření na dějepis a společenské vědy</a:t>
            </a:r>
          </a:p>
          <a:p>
            <a:r>
              <a:rPr lang="cs-CZ" dirty="0"/>
              <a:t>Děti pracují ve vybavených učebnách, mají možnost praktického zkoušení</a:t>
            </a:r>
          </a:p>
          <a:p>
            <a:r>
              <a:rPr lang="cs-CZ" dirty="0"/>
              <a:t>Centrum je zaměřeno na vybrané otázky a témata s přesahem k velkým dějinám</a:t>
            </a:r>
          </a:p>
        </p:txBody>
      </p:sp>
    </p:spTree>
    <p:extLst>
      <p:ext uri="{BB962C8B-B14F-4D97-AF65-F5344CB8AC3E}">
        <p14:creationId xmlns:p14="http://schemas.microsoft.com/office/powerpoint/2010/main" xmlns="" val="383554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846A92-9494-4AC6-854A-8063BAA15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957"/>
            <a:ext cx="10515600" cy="1325563"/>
          </a:xfrm>
        </p:spPr>
        <p:txBody>
          <a:bodyPr/>
          <a:lstStyle/>
          <a:p>
            <a:r>
              <a:rPr lang="cs-CZ" b="1" dirty="0" smtClean="0"/>
              <a:t>Vlastivěda </a:t>
            </a:r>
            <a:r>
              <a:rPr lang="cs-CZ" b="1" dirty="0" err="1" smtClean="0"/>
              <a:t>Hlučínska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8EDAB52-DD18-41CD-BB7B-4291CAFCD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5155"/>
          </a:xfrm>
        </p:spPr>
        <p:txBody>
          <a:bodyPr>
            <a:normAutofit/>
          </a:bodyPr>
          <a:lstStyle/>
          <a:p>
            <a:r>
              <a:rPr lang="cs-CZ" dirty="0" smtClean="0"/>
              <a:t>Mezioborový </a:t>
            </a:r>
            <a:r>
              <a:rPr lang="cs-CZ" dirty="0" smtClean="0"/>
              <a:t>program vedoucí k poznání nejbližšího okolí, rozvíjení identity a znalosti lokální historie</a:t>
            </a:r>
          </a:p>
          <a:p>
            <a:r>
              <a:rPr lang="cs-CZ" dirty="0" smtClean="0"/>
              <a:t>Cílová skupina: </a:t>
            </a:r>
            <a:r>
              <a:rPr lang="cs-CZ" dirty="0" smtClean="0"/>
              <a:t>n</a:t>
            </a:r>
            <a:r>
              <a:rPr lang="cs-CZ" sz="2800" dirty="0" smtClean="0"/>
              <a:t>ižší + vyšší stupeň</a:t>
            </a:r>
            <a:endParaRPr lang="cs-CZ" sz="2800" dirty="0" smtClean="0"/>
          </a:p>
          <a:p>
            <a:r>
              <a:rPr lang="cs-CZ" dirty="0" smtClean="0"/>
              <a:t>Propojení témat a podtémat s výstupy v jednotlivých ročnících – viz RVP – které části s čím souvisí – přehledně jako pomůcka pro </a:t>
            </a:r>
            <a:r>
              <a:rPr lang="cs-CZ" dirty="0" smtClean="0"/>
              <a:t>učitele</a:t>
            </a:r>
          </a:p>
          <a:p>
            <a:pPr lvl="0"/>
            <a:r>
              <a:rPr lang="cs-CZ" dirty="0" smtClean="0"/>
              <a:t>Cíle: </a:t>
            </a:r>
          </a:p>
          <a:p>
            <a:pPr lvl="1"/>
            <a:r>
              <a:rPr lang="cs-CZ" sz="2800" dirty="0" smtClean="0"/>
              <a:t>Žáci </a:t>
            </a:r>
            <a:r>
              <a:rPr lang="cs-CZ" sz="2800" dirty="0" smtClean="0"/>
              <a:t>si vytvářejí pozitivní vztah k místu, kde žijí</a:t>
            </a:r>
          </a:p>
          <a:p>
            <a:pPr lvl="1"/>
            <a:r>
              <a:rPr lang="cs-CZ" sz="2800" dirty="0" smtClean="0"/>
              <a:t>Žáci poznají své okolí a jeho přírodní či historické zajímavosti</a:t>
            </a:r>
          </a:p>
          <a:p>
            <a:pPr lvl="1"/>
            <a:r>
              <a:rPr lang="cs-CZ" sz="2800" dirty="0" smtClean="0"/>
              <a:t>Žáci poznávají vlastní kořeny</a:t>
            </a:r>
          </a:p>
          <a:p>
            <a:pPr lvl="1"/>
            <a:r>
              <a:rPr lang="cs-CZ" sz="2800" dirty="0" smtClean="0"/>
              <a:t>Žáci dokážou klást otázky po příčinách a </a:t>
            </a:r>
            <a:r>
              <a:rPr lang="cs-CZ" sz="2800" dirty="0" smtClean="0"/>
              <a:t>souvislostech…</a:t>
            </a:r>
            <a:endParaRPr lang="cs-CZ" sz="2800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83554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846A92-9494-4AC6-854A-8063BAA15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957"/>
            <a:ext cx="10515600" cy="1325563"/>
          </a:xfrm>
        </p:spPr>
        <p:txBody>
          <a:bodyPr/>
          <a:lstStyle/>
          <a:p>
            <a:r>
              <a:rPr lang="cs-CZ" b="1" dirty="0" err="1" smtClean="0"/>
              <a:t>Hlučínsko</a:t>
            </a:r>
            <a:r>
              <a:rPr lang="cs-CZ" b="1" dirty="0" smtClean="0"/>
              <a:t> na vlastní kůži – exkurze pro školy s kompletním programem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8EDAB52-DD18-41CD-BB7B-4291CAFCD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0106"/>
          </a:xfrm>
        </p:spPr>
        <p:txBody>
          <a:bodyPr/>
          <a:lstStyle/>
          <a:p>
            <a:r>
              <a:rPr lang="cs-CZ" dirty="0" smtClean="0"/>
              <a:t>Každá </a:t>
            </a:r>
            <a:r>
              <a:rPr lang="cs-CZ" dirty="0" smtClean="0"/>
              <a:t>škola na </a:t>
            </a:r>
            <a:r>
              <a:rPr lang="cs-CZ" dirty="0" err="1" smtClean="0"/>
              <a:t>Hlučínsku</a:t>
            </a:r>
            <a:r>
              <a:rPr lang="cs-CZ" dirty="0" smtClean="0"/>
              <a:t> připravené zážitkové balíčky s kompletním (zajištěným) programem exkurzí / výletů na vybraná zajímavá místa na území </a:t>
            </a:r>
            <a:r>
              <a:rPr lang="cs-CZ" dirty="0" err="1" smtClean="0"/>
              <a:t>Hlučínska</a:t>
            </a:r>
            <a:endParaRPr lang="cs-CZ" dirty="0" smtClean="0"/>
          </a:p>
          <a:p>
            <a:r>
              <a:rPr lang="cs-CZ" dirty="0" smtClean="0"/>
              <a:t>Zajištění:</a:t>
            </a:r>
          </a:p>
          <a:p>
            <a:pPr lvl="1"/>
            <a:r>
              <a:rPr lang="cs-CZ" sz="2800" dirty="0" smtClean="0"/>
              <a:t>Doprava</a:t>
            </a:r>
          </a:p>
          <a:p>
            <a:pPr lvl="1"/>
            <a:r>
              <a:rPr lang="cs-CZ" sz="2800" dirty="0" smtClean="0"/>
              <a:t>Průvodce</a:t>
            </a:r>
          </a:p>
          <a:p>
            <a:pPr lvl="1"/>
            <a:r>
              <a:rPr lang="cs-CZ" sz="2800" dirty="0" smtClean="0"/>
              <a:t>Program </a:t>
            </a:r>
            <a:r>
              <a:rPr lang="cs-CZ" sz="2800" dirty="0" smtClean="0"/>
              <a:t>s komentovanou </a:t>
            </a:r>
            <a:r>
              <a:rPr lang="cs-CZ" sz="2800" dirty="0" smtClean="0"/>
              <a:t>prohlídkou</a:t>
            </a:r>
          </a:p>
          <a:p>
            <a:pPr lvl="1"/>
            <a:r>
              <a:rPr lang="cs-CZ" sz="2800" dirty="0" smtClean="0"/>
              <a:t>Kontakty </a:t>
            </a:r>
            <a:r>
              <a:rPr lang="cs-CZ" sz="2800" dirty="0" smtClean="0"/>
              <a:t>na lektory i </a:t>
            </a:r>
            <a:r>
              <a:rPr lang="cs-CZ" sz="2800" dirty="0" smtClean="0"/>
              <a:t>občerstvení</a:t>
            </a:r>
          </a:p>
          <a:p>
            <a:r>
              <a:rPr lang="cs-CZ" dirty="0" smtClean="0"/>
              <a:t> </a:t>
            </a:r>
            <a:r>
              <a:rPr lang="cs-CZ" dirty="0" smtClean="0"/>
              <a:t>Exkurze / výlety budou zaměřeny na poznávání různých přírodních a historických zajímavostí a specifik </a:t>
            </a:r>
            <a:r>
              <a:rPr lang="cs-CZ" dirty="0" err="1" smtClean="0"/>
              <a:t>Hlučínska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3554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846A92-9494-4AC6-854A-8063BAA15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957"/>
            <a:ext cx="10515600" cy="1325563"/>
          </a:xfrm>
        </p:spPr>
        <p:txBody>
          <a:bodyPr/>
          <a:lstStyle/>
          <a:p>
            <a:r>
              <a:rPr lang="cs-CZ" b="1" dirty="0" err="1" smtClean="0"/>
              <a:t>Hlučínsko</a:t>
            </a:r>
            <a:r>
              <a:rPr lang="cs-CZ" b="1" dirty="0" smtClean="0"/>
              <a:t> ve školce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8EDAB52-DD18-41CD-BB7B-4291CAFCD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0106"/>
          </a:xfrm>
        </p:spPr>
        <p:txBody>
          <a:bodyPr/>
          <a:lstStyle/>
          <a:p>
            <a:r>
              <a:rPr lang="cs-CZ" dirty="0" smtClean="0"/>
              <a:t>Alternativa k</a:t>
            </a:r>
            <a:r>
              <a:rPr lang="cs-CZ" dirty="0" smtClean="0"/>
              <a:t> exkurzím </a:t>
            </a:r>
            <a:r>
              <a:rPr lang="cs-CZ" dirty="0" smtClean="0"/>
              <a:t>„</a:t>
            </a:r>
            <a:r>
              <a:rPr lang="cs-CZ" dirty="0" err="1" smtClean="0"/>
              <a:t>Hlučínsko</a:t>
            </a:r>
            <a:r>
              <a:rPr lang="cs-CZ" dirty="0" smtClean="0"/>
              <a:t> na vlastní kůži“ pro </a:t>
            </a:r>
            <a:r>
              <a:rPr lang="cs-CZ" dirty="0" smtClean="0"/>
              <a:t>mateřinky</a:t>
            </a:r>
          </a:p>
          <a:p>
            <a:r>
              <a:rPr lang="cs-CZ" dirty="0" smtClean="0"/>
              <a:t>Ukázky </a:t>
            </a:r>
            <a:r>
              <a:rPr lang="cs-CZ" dirty="0" smtClean="0"/>
              <a:t>tradičních řemesel, zvyků – tematicky </a:t>
            </a:r>
            <a:r>
              <a:rPr lang="cs-CZ" dirty="0" smtClean="0"/>
              <a:t>zakomponované </a:t>
            </a:r>
            <a:r>
              <a:rPr lang="cs-CZ" dirty="0" smtClean="0"/>
              <a:t>k aktuálnímu ročnímu období či konkrétním svátkům</a:t>
            </a:r>
            <a:r>
              <a:rPr lang="cs-CZ" dirty="0" smtClean="0"/>
              <a:t>.</a:t>
            </a:r>
          </a:p>
          <a:p>
            <a:r>
              <a:rPr lang="cs-CZ" dirty="0" smtClean="0"/>
              <a:t>Akce </a:t>
            </a:r>
            <a:r>
              <a:rPr lang="cs-CZ" dirty="0" smtClean="0"/>
              <a:t>pro rodiče typu vánoční či velikonoční </a:t>
            </a:r>
            <a:r>
              <a:rPr lang="cs-CZ" dirty="0" smtClean="0"/>
              <a:t>dílnička</a:t>
            </a:r>
          </a:p>
          <a:p>
            <a:r>
              <a:rPr lang="cs-CZ" dirty="0" smtClean="0"/>
              <a:t>Workshopy </a:t>
            </a:r>
            <a:r>
              <a:rPr lang="cs-CZ" dirty="0" smtClean="0"/>
              <a:t>a dílny povedou zástupci spolků, Muzea </a:t>
            </a:r>
            <a:r>
              <a:rPr lang="cs-CZ" dirty="0" err="1" smtClean="0"/>
              <a:t>Hlučínska</a:t>
            </a:r>
            <a:r>
              <a:rPr lang="cs-CZ" dirty="0" smtClean="0"/>
              <a:t>, firem či drobných řemeslníků.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355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846A92-9494-4AC6-854A-8063BAA15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957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smtClean="0"/>
              <a:t>Znalostní olympiáda „Poznáváme </a:t>
            </a:r>
            <a:r>
              <a:rPr lang="cs-CZ" b="1" dirty="0" err="1" smtClean="0"/>
              <a:t>Hlučínsko</a:t>
            </a:r>
            <a:r>
              <a:rPr lang="cs-CZ" b="1" dirty="0" smtClean="0"/>
              <a:t>“, herní aktivity zábavně-edukační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8EDAB52-DD18-41CD-BB7B-4291CAFCD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0106"/>
          </a:xfrm>
        </p:spPr>
        <p:txBody>
          <a:bodyPr>
            <a:normAutofit/>
          </a:bodyPr>
          <a:lstStyle/>
          <a:p>
            <a:r>
              <a:rPr lang="cs-CZ" dirty="0" smtClean="0"/>
              <a:t>Pořádání </a:t>
            </a:r>
            <a:r>
              <a:rPr lang="cs-CZ" dirty="0" smtClean="0"/>
              <a:t>znalostních olympiád na téma „Poznáváme </a:t>
            </a:r>
            <a:r>
              <a:rPr lang="cs-CZ" dirty="0" err="1" smtClean="0"/>
              <a:t>Hlučínsko</a:t>
            </a:r>
            <a:r>
              <a:rPr lang="cs-CZ" dirty="0" smtClean="0"/>
              <a:t>“ </a:t>
            </a:r>
            <a:endParaRPr lang="cs-CZ" dirty="0" smtClean="0"/>
          </a:p>
          <a:p>
            <a:r>
              <a:rPr lang="cs-CZ" dirty="0" smtClean="0"/>
              <a:t>Pro </a:t>
            </a:r>
            <a:r>
              <a:rPr lang="cs-CZ" dirty="0" smtClean="0"/>
              <a:t>nižší a vyšší stupeň základních </a:t>
            </a:r>
            <a:r>
              <a:rPr lang="cs-CZ" dirty="0" smtClean="0"/>
              <a:t>škol</a:t>
            </a:r>
          </a:p>
          <a:p>
            <a:r>
              <a:rPr lang="cs-CZ" dirty="0" smtClean="0"/>
              <a:t>Vytvoření </a:t>
            </a:r>
            <a:r>
              <a:rPr lang="cs-CZ" dirty="0" smtClean="0"/>
              <a:t>2 stolních her pro mateřské školy, pexeso a omalovánky, tj. herní aktivity zábavně-edukační reflektující tematiku </a:t>
            </a:r>
            <a:r>
              <a:rPr lang="cs-CZ" dirty="0" err="1" smtClean="0"/>
              <a:t>hlučínského</a:t>
            </a:r>
            <a:r>
              <a:rPr lang="cs-CZ" dirty="0" smtClean="0"/>
              <a:t> </a:t>
            </a:r>
            <a:r>
              <a:rPr lang="cs-CZ" dirty="0" smtClean="0"/>
              <a:t>regionu</a:t>
            </a:r>
          </a:p>
          <a:p>
            <a:r>
              <a:rPr lang="cs-CZ" dirty="0" smtClean="0"/>
              <a:t>Cíl: rozvíjet </a:t>
            </a:r>
            <a:r>
              <a:rPr lang="cs-CZ" dirty="0" smtClean="0"/>
              <a:t>a prohloubit zájem o místo, v němž děti a žáci žijí, rozšířit povědomí , osvojit si nové poznatky a toponyma spjaté s </a:t>
            </a:r>
            <a:r>
              <a:rPr lang="cs-CZ" dirty="0" err="1" smtClean="0"/>
              <a:t>hlučínským</a:t>
            </a:r>
            <a:r>
              <a:rPr lang="cs-CZ" dirty="0" smtClean="0"/>
              <a:t> regionem.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3554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846A92-9494-4AC6-854A-8063BAA15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957"/>
            <a:ext cx="10515600" cy="1325563"/>
          </a:xfrm>
        </p:spPr>
        <p:txBody>
          <a:bodyPr>
            <a:noAutofit/>
          </a:bodyPr>
          <a:lstStyle/>
          <a:p>
            <a:r>
              <a:rPr lang="cs-CZ" b="1" dirty="0" smtClean="0"/>
              <a:t>Výtvarné, literární </a:t>
            </a:r>
            <a:r>
              <a:rPr lang="cs-CZ" b="1" dirty="0" smtClean="0"/>
              <a:t>a hudební soutěže – </a:t>
            </a:r>
            <a:r>
              <a:rPr lang="cs-CZ" b="1" dirty="0" smtClean="0"/>
              <a:t>festivaly „</a:t>
            </a:r>
            <a:r>
              <a:rPr lang="cs-CZ" b="1" dirty="0" smtClean="0"/>
              <a:t>Prezentuj svůj region“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8EDAB52-DD18-41CD-BB7B-4291CAFCD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010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Prezentace </a:t>
            </a:r>
            <a:r>
              <a:rPr lang="cs-CZ" dirty="0" smtClean="0"/>
              <a:t>a propagace </a:t>
            </a:r>
            <a:r>
              <a:rPr lang="cs-CZ" dirty="0" err="1" smtClean="0"/>
              <a:t>mikroregionu</a:t>
            </a:r>
            <a:r>
              <a:rPr lang="cs-CZ" dirty="0" smtClean="0"/>
              <a:t> a jednotlivých obcí prostřednictvím kreativních výstupů dětí a žáků škol na </a:t>
            </a:r>
            <a:r>
              <a:rPr lang="cs-CZ" dirty="0" err="1" smtClean="0"/>
              <a:t>Hlučínsku</a:t>
            </a:r>
            <a:endParaRPr lang="cs-CZ" dirty="0" smtClean="0"/>
          </a:p>
          <a:p>
            <a:r>
              <a:rPr lang="cs-CZ" dirty="0" smtClean="0"/>
              <a:t>Každá </a:t>
            </a:r>
            <a:r>
              <a:rPr lang="cs-CZ" dirty="0" smtClean="0"/>
              <a:t>škola bude mít možnost  v rámci soutěží prezentovat historii i současnost obce, a to formou reklam, plakátů, tabel, výstavek - i za využití moderních technologií. </a:t>
            </a:r>
            <a:endParaRPr lang="cs-CZ" dirty="0" smtClean="0"/>
          </a:p>
          <a:p>
            <a:r>
              <a:rPr lang="cs-CZ" dirty="0" smtClean="0"/>
              <a:t>Účel – předat </a:t>
            </a:r>
            <a:r>
              <a:rPr lang="cs-CZ" dirty="0" smtClean="0"/>
              <a:t>způsob užití marketingových strategií do rukou nejmladší generace na </a:t>
            </a:r>
            <a:r>
              <a:rPr lang="cs-CZ" dirty="0" err="1" smtClean="0"/>
              <a:t>Hlučínsku</a:t>
            </a:r>
            <a:r>
              <a:rPr lang="cs-CZ" dirty="0" smtClean="0"/>
              <a:t>. </a:t>
            </a:r>
            <a:endParaRPr lang="cs-CZ" dirty="0" smtClean="0"/>
          </a:p>
          <a:p>
            <a:r>
              <a:rPr lang="cs-CZ" dirty="0" smtClean="0"/>
              <a:t>Prezentace – společná výstava, </a:t>
            </a:r>
            <a:r>
              <a:rPr lang="cs-CZ" dirty="0" err="1" smtClean="0"/>
              <a:t>výstava</a:t>
            </a:r>
            <a:r>
              <a:rPr lang="cs-CZ" dirty="0" smtClean="0"/>
              <a:t> </a:t>
            </a:r>
            <a:r>
              <a:rPr lang="cs-CZ" dirty="0" smtClean="0"/>
              <a:t>ve </a:t>
            </a:r>
            <a:r>
              <a:rPr lang="cs-CZ" dirty="0" smtClean="0"/>
              <a:t>škole, na </a:t>
            </a:r>
            <a:r>
              <a:rPr lang="cs-CZ" dirty="0" smtClean="0"/>
              <a:t>obci, </a:t>
            </a:r>
            <a:r>
              <a:rPr lang="cs-CZ" dirty="0" smtClean="0"/>
              <a:t>multimediální </a:t>
            </a:r>
            <a:r>
              <a:rPr lang="cs-CZ" dirty="0" smtClean="0"/>
              <a:t>prezentace, tj. propagace prostřednictvím aplikace. </a:t>
            </a:r>
            <a:endParaRPr lang="cs-CZ" dirty="0" smtClean="0"/>
          </a:p>
          <a:p>
            <a:r>
              <a:rPr lang="cs-CZ" dirty="0" smtClean="0"/>
              <a:t>Organizování </a:t>
            </a:r>
            <a:r>
              <a:rPr lang="cs-CZ" dirty="0" err="1" smtClean="0"/>
              <a:t>festiválků</a:t>
            </a:r>
            <a:r>
              <a:rPr lang="cs-CZ" dirty="0" smtClean="0"/>
              <a:t> (výtvarné,  literární, hudební – folklorní koncert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3554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846A92-9494-4AC6-854A-8063BAA15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957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smtClean="0"/>
              <a:t>Kurzy </a:t>
            </a:r>
            <a:r>
              <a:rPr lang="cs-CZ" b="1" dirty="0" smtClean="0"/>
              <a:t>lokální historie pro učitele ZŠ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8EDAB52-DD18-41CD-BB7B-4291CAFCD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0047"/>
          </a:xfrm>
        </p:spPr>
        <p:txBody>
          <a:bodyPr>
            <a:normAutofit fontScale="62500" lnSpcReduction="20000"/>
          </a:bodyPr>
          <a:lstStyle/>
          <a:p>
            <a:r>
              <a:rPr lang="cs-CZ" sz="4400" dirty="0" smtClean="0"/>
              <a:t>Nabídnout </a:t>
            </a:r>
            <a:r>
              <a:rPr lang="cs-CZ" sz="4400" dirty="0" smtClean="0"/>
              <a:t>učitelům možnost kvalitního sebevzdělávání a osobního růstu v blízkosti jejich bydliště a poskytnout jim nejnovější poznatky z oboru, ale i z přidružených společenských věd</a:t>
            </a:r>
            <a:r>
              <a:rPr lang="cs-CZ" sz="4400" dirty="0" smtClean="0"/>
              <a:t>.</a:t>
            </a:r>
          </a:p>
          <a:p>
            <a:r>
              <a:rPr lang="cs-CZ" sz="4400" dirty="0" smtClean="0"/>
              <a:t>Interdisciplinární kurzy s</a:t>
            </a:r>
            <a:r>
              <a:rPr lang="cs-CZ" sz="4400" dirty="0" smtClean="0"/>
              <a:t> přesahy do didaktiky, dějin umění, psychologie a sociologie. </a:t>
            </a:r>
            <a:endParaRPr lang="cs-CZ" sz="4400" dirty="0" smtClean="0"/>
          </a:p>
          <a:p>
            <a:r>
              <a:rPr lang="cs-CZ" sz="4400" dirty="0" smtClean="0"/>
              <a:t>Důraz na regionální minulost, soudobé </a:t>
            </a:r>
            <a:r>
              <a:rPr lang="cs-CZ" sz="4400" dirty="0" smtClean="0"/>
              <a:t>teoretické přístupy, alternativní pohledy, </a:t>
            </a:r>
            <a:r>
              <a:rPr lang="cs-CZ" sz="4400" dirty="0" smtClean="0"/>
              <a:t>pluralitu, </a:t>
            </a:r>
            <a:r>
              <a:rPr lang="cs-CZ" sz="4400" dirty="0" err="1" smtClean="0"/>
              <a:t>mikrohistorii</a:t>
            </a:r>
            <a:r>
              <a:rPr lang="cs-CZ" sz="4400" dirty="0" smtClean="0"/>
              <a:t> </a:t>
            </a:r>
            <a:r>
              <a:rPr lang="cs-CZ" sz="4400" dirty="0" smtClean="0"/>
              <a:t>či každodennost. </a:t>
            </a:r>
            <a:endParaRPr lang="cs-CZ" sz="4400" dirty="0" smtClean="0"/>
          </a:p>
          <a:p>
            <a:r>
              <a:rPr lang="cs-CZ" sz="4400" dirty="0" smtClean="0"/>
              <a:t>V </a:t>
            </a:r>
            <a:r>
              <a:rPr lang="cs-CZ" sz="4400" dirty="0" smtClean="0"/>
              <a:t>rámci aktivity si učitelé budou rozšiřovat znalosti: </a:t>
            </a:r>
          </a:p>
          <a:p>
            <a:pPr lvl="1"/>
            <a:r>
              <a:rPr lang="cs-CZ" sz="2900" dirty="0" smtClean="0"/>
              <a:t>Lokální historie </a:t>
            </a:r>
            <a:r>
              <a:rPr lang="cs-CZ" sz="2900" dirty="0" smtClean="0"/>
              <a:t>Slezska, </a:t>
            </a:r>
            <a:r>
              <a:rPr lang="cs-CZ" sz="2900" dirty="0" err="1" smtClean="0"/>
              <a:t>Hlučínska</a:t>
            </a:r>
            <a:r>
              <a:rPr lang="cs-CZ" sz="2900" dirty="0" smtClean="0"/>
              <a:t>, </a:t>
            </a:r>
            <a:r>
              <a:rPr lang="cs-CZ" sz="2900" dirty="0" err="1" smtClean="0"/>
              <a:t>Glubčicka</a:t>
            </a:r>
            <a:r>
              <a:rPr lang="cs-CZ" sz="2900" dirty="0" smtClean="0"/>
              <a:t>, </a:t>
            </a:r>
            <a:r>
              <a:rPr lang="cs-CZ" sz="2900" dirty="0" err="1" smtClean="0"/>
              <a:t>Ratibořska</a:t>
            </a:r>
            <a:r>
              <a:rPr lang="cs-CZ" sz="2900" dirty="0" smtClean="0"/>
              <a:t>, </a:t>
            </a:r>
            <a:r>
              <a:rPr lang="cs-CZ" sz="2900" dirty="0" err="1" smtClean="0"/>
              <a:t>Wodzisławia</a:t>
            </a:r>
            <a:r>
              <a:rPr lang="cs-CZ" sz="2900" dirty="0" smtClean="0"/>
              <a:t> </a:t>
            </a:r>
            <a:r>
              <a:rPr lang="cs-CZ" sz="2900" dirty="0" err="1" smtClean="0"/>
              <a:t>Śłąského</a:t>
            </a:r>
            <a:r>
              <a:rPr lang="cs-CZ" sz="2900" dirty="0" smtClean="0"/>
              <a:t> aj. </a:t>
            </a:r>
          </a:p>
          <a:p>
            <a:pPr lvl="1"/>
            <a:r>
              <a:rPr lang="cs-CZ" sz="2900" dirty="0" smtClean="0"/>
              <a:t>Významné osobnosti </a:t>
            </a:r>
            <a:r>
              <a:rPr lang="cs-CZ" sz="2900" dirty="0" smtClean="0"/>
              <a:t>Slezska </a:t>
            </a:r>
          </a:p>
          <a:p>
            <a:pPr lvl="1"/>
            <a:r>
              <a:rPr lang="pl-PL" sz="2900" dirty="0" smtClean="0"/>
              <a:t>Významné stavby </a:t>
            </a:r>
            <a:r>
              <a:rPr lang="pl-PL" sz="2900" dirty="0" smtClean="0"/>
              <a:t>Slezska</a:t>
            </a:r>
            <a:endParaRPr lang="cs-CZ" sz="2900" dirty="0" smtClean="0"/>
          </a:p>
          <a:p>
            <a:pPr lvl="1"/>
            <a:r>
              <a:rPr lang="pl-PL" sz="2900" dirty="0" smtClean="0"/>
              <a:t>Sakrální stavby česko-polského příhraničí </a:t>
            </a:r>
            <a:endParaRPr lang="cs-CZ" sz="2900" dirty="0" smtClean="0"/>
          </a:p>
          <a:p>
            <a:pPr lvl="1"/>
            <a:r>
              <a:rPr lang="pl-PL" sz="2900" dirty="0" smtClean="0"/>
              <a:t>Slezská cihlová architektura</a:t>
            </a:r>
            <a:endParaRPr lang="cs-CZ" sz="2900" dirty="0" smtClean="0"/>
          </a:p>
          <a:p>
            <a:pPr lvl="1"/>
            <a:r>
              <a:rPr lang="pl-PL" sz="2900" dirty="0" smtClean="0"/>
              <a:t>My a naše přičinění se k historii území a zachování regionální identity – sebereflexe </a:t>
            </a:r>
            <a:endParaRPr lang="cs-CZ" sz="2900" dirty="0" smtClean="0"/>
          </a:p>
          <a:p>
            <a:pPr lvl="1"/>
            <a:r>
              <a:rPr lang="pl-PL" sz="2900" dirty="0" smtClean="0"/>
              <a:t>Lokální zájezd za poznáním </a:t>
            </a:r>
            <a:r>
              <a:rPr lang="pl-PL" sz="2900" dirty="0" smtClean="0"/>
              <a:t>památek </a:t>
            </a:r>
            <a:r>
              <a:rPr lang="pl-PL" sz="2900" dirty="0" smtClean="0"/>
              <a:t>v příhraničí Slezska, s cílem najít inspiraci pro tvorbu výletů</a:t>
            </a:r>
            <a:endParaRPr lang="cs-CZ" sz="2900" dirty="0"/>
          </a:p>
        </p:txBody>
      </p:sp>
    </p:spTree>
    <p:extLst>
      <p:ext uri="{BB962C8B-B14F-4D97-AF65-F5344CB8AC3E}">
        <p14:creationId xmlns:p14="http://schemas.microsoft.com/office/powerpoint/2010/main" xmlns="" val="383554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846A92-9494-4AC6-854A-8063BAA15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957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smtClean="0"/>
              <a:t>Kurz polského jazyka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8EDAB52-DD18-41CD-BB7B-4291CAFCD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0047"/>
          </a:xfrm>
        </p:spPr>
        <p:txBody>
          <a:bodyPr>
            <a:noAutofit/>
          </a:bodyPr>
          <a:lstStyle/>
          <a:p>
            <a:r>
              <a:rPr lang="cs-CZ" dirty="0" smtClean="0"/>
              <a:t>Východiska:</a:t>
            </a:r>
          </a:p>
          <a:p>
            <a:pPr lvl="1"/>
            <a:r>
              <a:rPr lang="cs-CZ" sz="2800" dirty="0" smtClean="0"/>
              <a:t>Dobrá </a:t>
            </a:r>
            <a:r>
              <a:rPr lang="cs-CZ" sz="2800" dirty="0" err="1" smtClean="0"/>
              <a:t>přeshraniční</a:t>
            </a:r>
            <a:r>
              <a:rPr lang="cs-CZ" sz="2800" dirty="0" smtClean="0"/>
              <a:t> spolupráce – polské </a:t>
            </a:r>
            <a:r>
              <a:rPr lang="cs-CZ" sz="2800" dirty="0" smtClean="0"/>
              <a:t>i </a:t>
            </a:r>
            <a:r>
              <a:rPr lang="cs-CZ" sz="2800" dirty="0" err="1" smtClean="0"/>
              <a:t>hlučínské</a:t>
            </a:r>
            <a:r>
              <a:rPr lang="cs-CZ" sz="2800" dirty="0" smtClean="0"/>
              <a:t> </a:t>
            </a:r>
            <a:r>
              <a:rPr lang="cs-CZ" sz="2800" dirty="0" smtClean="0"/>
              <a:t>obce, spolky a školy </a:t>
            </a:r>
          </a:p>
          <a:p>
            <a:pPr lvl="1"/>
            <a:r>
              <a:rPr lang="cs-CZ" sz="2800" dirty="0" smtClean="0"/>
              <a:t>Společné </a:t>
            </a:r>
            <a:r>
              <a:rPr lang="cs-CZ" sz="2800" dirty="0" smtClean="0"/>
              <a:t>historické pozadí </a:t>
            </a:r>
            <a:endParaRPr lang="cs-CZ" sz="2800" dirty="0" smtClean="0"/>
          </a:p>
          <a:p>
            <a:r>
              <a:rPr lang="cs-CZ" dirty="0" smtClean="0"/>
              <a:t>Cíl – vzdělávání </a:t>
            </a:r>
            <a:r>
              <a:rPr lang="cs-CZ" dirty="0" smtClean="0"/>
              <a:t>nejmladší generace s ohledem na její budoucí uplatnění na trhu práce. </a:t>
            </a:r>
            <a:endParaRPr lang="cs-CZ" dirty="0" smtClean="0"/>
          </a:p>
          <a:p>
            <a:r>
              <a:rPr lang="cs-CZ" dirty="0" smtClean="0"/>
              <a:t>Polský </a:t>
            </a:r>
            <a:r>
              <a:rPr lang="cs-CZ" dirty="0" smtClean="0"/>
              <a:t>jazyk je u zaměstnavatelů v </a:t>
            </a:r>
            <a:r>
              <a:rPr lang="cs-CZ" dirty="0" smtClean="0"/>
              <a:t>MSK </a:t>
            </a:r>
            <a:r>
              <a:rPr lang="cs-CZ" dirty="0" smtClean="0"/>
              <a:t>velmi </a:t>
            </a:r>
            <a:r>
              <a:rPr lang="cs-CZ" dirty="0" smtClean="0"/>
              <a:t>poptávaný</a:t>
            </a:r>
          </a:p>
          <a:p>
            <a:r>
              <a:rPr lang="cs-CZ" dirty="0" smtClean="0"/>
              <a:t>Výuka </a:t>
            </a:r>
            <a:r>
              <a:rPr lang="cs-CZ" dirty="0" smtClean="0"/>
              <a:t>polštiny v obcích na </a:t>
            </a:r>
            <a:r>
              <a:rPr lang="cs-CZ" dirty="0" err="1" smtClean="0"/>
              <a:t>Hlučínsku</a:t>
            </a:r>
            <a:r>
              <a:rPr lang="cs-CZ" dirty="0" smtClean="0"/>
              <a:t> a češtiny v polských obcích povede </a:t>
            </a:r>
            <a:r>
              <a:rPr lang="cs-CZ" dirty="0" smtClean="0"/>
              <a:t>ke </a:t>
            </a:r>
            <a:r>
              <a:rPr lang="cs-CZ" dirty="0" smtClean="0"/>
              <a:t>zvyšování vzájemného porozumění mezi příhraničními sousedy, </a:t>
            </a:r>
            <a:r>
              <a:rPr lang="cs-CZ" dirty="0" smtClean="0"/>
              <a:t>ke </a:t>
            </a:r>
            <a:r>
              <a:rPr lang="cs-CZ" dirty="0" smtClean="0"/>
              <a:t>zvýšení kompetencí u dětí a mladých lidí, které mohou využít při uplatňování na trhu </a:t>
            </a:r>
            <a:r>
              <a:rPr lang="cs-CZ" dirty="0" smtClean="0"/>
              <a:t>práce</a:t>
            </a:r>
          </a:p>
        </p:txBody>
      </p:sp>
    </p:spTree>
    <p:extLst>
      <p:ext uri="{BB962C8B-B14F-4D97-AF65-F5344CB8AC3E}">
        <p14:creationId xmlns:p14="http://schemas.microsoft.com/office/powerpoint/2010/main" xmlns="" val="38355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209DF6A-BFF2-4FB2-AB9F-A087DA1A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Stávající aktivity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A689925-8CCB-4957-A95C-FB64D8AA4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na EVVO na </a:t>
            </a:r>
            <a:r>
              <a:rPr lang="cs-CZ" dirty="0" err="1" smtClean="0"/>
              <a:t>Hlučínsku</a:t>
            </a:r>
            <a:endParaRPr lang="cs-CZ" dirty="0"/>
          </a:p>
          <a:p>
            <a:r>
              <a:rPr lang="cs-CZ" dirty="0"/>
              <a:t>Muzeum Hlučínska </a:t>
            </a:r>
          </a:p>
        </p:txBody>
      </p:sp>
    </p:spTree>
    <p:extLst>
      <p:ext uri="{BB962C8B-B14F-4D97-AF65-F5344CB8AC3E}">
        <p14:creationId xmlns:p14="http://schemas.microsoft.com/office/powerpoint/2010/main" xmlns="" val="4060114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846A92-9494-4AC6-854A-8063BAA15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957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smtClean="0"/>
              <a:t>Dětské edukační tábory </a:t>
            </a:r>
            <a:r>
              <a:rPr lang="cs-CZ" b="1" dirty="0" smtClean="0"/>
              <a:t>česko-polské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8EDAB52-DD18-41CD-BB7B-4291CAFCD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0047"/>
          </a:xfrm>
        </p:spPr>
        <p:txBody>
          <a:bodyPr>
            <a:noAutofit/>
          </a:bodyPr>
          <a:lstStyle/>
          <a:p>
            <a:r>
              <a:rPr lang="cs-CZ" dirty="0" smtClean="0"/>
              <a:t>3 roky – tři dětské edukační tábory </a:t>
            </a:r>
            <a:r>
              <a:rPr lang="cs-CZ" dirty="0" smtClean="0"/>
              <a:t>pro děti z Čech </a:t>
            </a:r>
            <a:r>
              <a:rPr lang="cs-CZ" dirty="0" smtClean="0"/>
              <a:t>a Polska</a:t>
            </a:r>
          </a:p>
          <a:p>
            <a:r>
              <a:rPr lang="cs-CZ" dirty="0" smtClean="0"/>
              <a:t>Princip – seznámení </a:t>
            </a:r>
            <a:r>
              <a:rPr lang="cs-CZ" dirty="0" smtClean="0"/>
              <a:t>se s regionální historií, tradicemi, kulturou, hospodářstvím a aktuálními tématy spolupráce v příhraniční </a:t>
            </a:r>
            <a:r>
              <a:rPr lang="cs-CZ" dirty="0" smtClean="0"/>
              <a:t>oblasti</a:t>
            </a:r>
          </a:p>
          <a:p>
            <a:r>
              <a:rPr lang="cs-CZ" dirty="0" smtClean="0"/>
              <a:t>Nosná témata: </a:t>
            </a:r>
            <a:endParaRPr lang="cs-CZ" dirty="0" smtClean="0"/>
          </a:p>
          <a:p>
            <a:pPr lvl="1"/>
            <a:r>
              <a:rPr lang="cs-CZ" sz="2800" b="1" dirty="0" smtClean="0"/>
              <a:t>Historie </a:t>
            </a:r>
            <a:r>
              <a:rPr lang="cs-CZ" sz="2800" b="1" dirty="0" smtClean="0"/>
              <a:t>Slezska</a:t>
            </a:r>
            <a:r>
              <a:rPr lang="cs-CZ" sz="2800" dirty="0" smtClean="0"/>
              <a:t> – od historie po </a:t>
            </a:r>
            <a:r>
              <a:rPr lang="cs-CZ" sz="2800" dirty="0" smtClean="0"/>
              <a:t>současnost</a:t>
            </a:r>
            <a:endParaRPr lang="cs-CZ" sz="2800" dirty="0" smtClean="0"/>
          </a:p>
          <a:p>
            <a:pPr lvl="1"/>
            <a:r>
              <a:rPr lang="cs-CZ" sz="2800" b="1" dirty="0" smtClean="0"/>
              <a:t>Slezsko </a:t>
            </a:r>
            <a:r>
              <a:rPr lang="cs-CZ" sz="2800" b="1" dirty="0" smtClean="0"/>
              <a:t>a byznys </a:t>
            </a:r>
            <a:r>
              <a:rPr lang="cs-CZ" sz="2800" dirty="0" smtClean="0"/>
              <a:t>– hospodaření, zemědělství, marketing – </a:t>
            </a:r>
            <a:r>
              <a:rPr lang="cs-CZ" sz="2800" dirty="0" smtClean="0"/>
              <a:t>reklama</a:t>
            </a:r>
          </a:p>
          <a:p>
            <a:pPr lvl="1"/>
            <a:r>
              <a:rPr lang="cs-CZ" sz="2800" b="1" dirty="0" smtClean="0"/>
              <a:t>Spolupráce </a:t>
            </a:r>
            <a:r>
              <a:rPr lang="cs-CZ" sz="2800" dirty="0" smtClean="0"/>
              <a:t> - děti </a:t>
            </a:r>
            <a:r>
              <a:rPr lang="cs-CZ" sz="2800" dirty="0" smtClean="0"/>
              <a:t>poznají oblasti spolupráce v česko-polském </a:t>
            </a:r>
            <a:r>
              <a:rPr lang="cs-CZ" sz="2800" dirty="0" smtClean="0"/>
              <a:t>příhraničí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38355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209DF6A-BFF2-4FB2-AB9F-A087DA1A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Jak na EVVO na </a:t>
            </a:r>
            <a:r>
              <a:rPr lang="cs-CZ" b="1" dirty="0" err="1" smtClean="0"/>
              <a:t>Hlučínsku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A689925-8CCB-4957-A95C-FB64D8AA4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Realizátor – Sdružení obcí </a:t>
            </a:r>
            <a:r>
              <a:rPr lang="cs-CZ" dirty="0" err="1" smtClean="0"/>
              <a:t>Hlučínska</a:t>
            </a:r>
            <a:endParaRPr lang="cs-CZ" dirty="0" smtClean="0"/>
          </a:p>
          <a:p>
            <a:r>
              <a:rPr lang="cs-CZ" dirty="0" smtClean="0"/>
              <a:t>Výstupy:</a:t>
            </a:r>
          </a:p>
          <a:p>
            <a:pPr lvl="1"/>
            <a:r>
              <a:rPr lang="cs-CZ" sz="2800" dirty="0" smtClean="0"/>
              <a:t>Podrobná </a:t>
            </a:r>
            <a:r>
              <a:rPr lang="cs-CZ" sz="2800" dirty="0" smtClean="0"/>
              <a:t>analýza EVVO na školách (1. a 2. </a:t>
            </a:r>
            <a:r>
              <a:rPr lang="cs-CZ" sz="2800" dirty="0" smtClean="0"/>
              <a:t>stupeň) a </a:t>
            </a:r>
            <a:r>
              <a:rPr lang="cs-CZ" sz="2800" dirty="0" smtClean="0"/>
              <a:t>lokálních míst pro výuku </a:t>
            </a:r>
            <a:r>
              <a:rPr lang="cs-CZ" sz="2800" dirty="0" smtClean="0"/>
              <a:t>EVVO</a:t>
            </a:r>
            <a:endParaRPr lang="cs-CZ" sz="2800" dirty="0" smtClean="0"/>
          </a:p>
          <a:p>
            <a:pPr lvl="1"/>
            <a:r>
              <a:rPr lang="cs-CZ" sz="2800" dirty="0" smtClean="0"/>
              <a:t>Workshop </a:t>
            </a:r>
            <a:r>
              <a:rPr lang="cs-CZ" sz="2800" dirty="0" smtClean="0"/>
              <a:t>k evaluaci současného stavu </a:t>
            </a:r>
            <a:r>
              <a:rPr lang="cs-CZ" sz="2800" dirty="0" smtClean="0"/>
              <a:t>EVVO</a:t>
            </a:r>
            <a:endParaRPr lang="cs-CZ" sz="2800" dirty="0" smtClean="0"/>
          </a:p>
          <a:p>
            <a:pPr lvl="1"/>
            <a:r>
              <a:rPr lang="cs-CZ" sz="2800" dirty="0" smtClean="0"/>
              <a:t>Workshopy k tématům </a:t>
            </a:r>
            <a:r>
              <a:rPr lang="cs-CZ" sz="2800" dirty="0" smtClean="0"/>
              <a:t>Geologie, Vodní krajina, Lesní krajina, Sídelní krajina, Zemědělská </a:t>
            </a:r>
            <a:r>
              <a:rPr lang="cs-CZ" sz="2800" dirty="0" smtClean="0"/>
              <a:t>krajina</a:t>
            </a:r>
            <a:endParaRPr lang="cs-CZ" sz="2800" dirty="0" smtClean="0"/>
          </a:p>
          <a:p>
            <a:pPr lvl="1"/>
            <a:r>
              <a:rPr lang="cs-CZ" sz="2800" u="sng" dirty="0" smtClean="0"/>
              <a:t>Metodiky + pracovní listy</a:t>
            </a:r>
            <a:r>
              <a:rPr lang="cs-CZ" sz="2800" dirty="0" smtClean="0"/>
              <a:t> </a:t>
            </a:r>
            <a:r>
              <a:rPr lang="cs-CZ" sz="2800" dirty="0" smtClean="0"/>
              <a:t>(1. a 2. stupeň ZŠ</a:t>
            </a:r>
            <a:r>
              <a:rPr lang="cs-CZ" sz="2800" dirty="0" smtClean="0"/>
              <a:t>), </a:t>
            </a:r>
            <a:r>
              <a:rPr lang="cs-CZ" sz="2800" dirty="0" smtClean="0"/>
              <a:t>mapa a CD</a:t>
            </a:r>
          </a:p>
          <a:p>
            <a:pPr lvl="1"/>
            <a:r>
              <a:rPr lang="cs-CZ" sz="2800" dirty="0" smtClean="0"/>
              <a:t>Závěrečná konference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6011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209DF6A-BFF2-4FB2-AB9F-A087DA1A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Jak na EVVO na </a:t>
            </a:r>
            <a:r>
              <a:rPr lang="cs-CZ" b="1" dirty="0" err="1" smtClean="0"/>
              <a:t>Hlučínsku</a:t>
            </a:r>
            <a:endParaRPr lang="cs-CZ" b="1" dirty="0"/>
          </a:p>
        </p:txBody>
      </p:sp>
      <p:pic>
        <p:nvPicPr>
          <p:cNvPr id="1027" name="Picture 3" descr="C:\Users\Radim\Documents\1-práce-projekty\6-vzdělávání\SOH-EVVO Příroda a krajina\realizace\3-workshopy\podzim 2017\IMG_77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1614" y="1570083"/>
            <a:ext cx="4571138" cy="3047426"/>
          </a:xfrm>
          <a:prstGeom prst="rect">
            <a:avLst/>
          </a:prstGeom>
          <a:noFill/>
        </p:spPr>
      </p:pic>
      <p:pic>
        <p:nvPicPr>
          <p:cNvPr id="1028" name="Picture 4" descr="C:\Users\Radim\Documents\1-práce-projekty\6-vzdělávání\SOH-EVVO Příroda a krajina\realizace\3-workshopy\podzim 2017\IMG_76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58986" y="793908"/>
            <a:ext cx="4364189" cy="2909459"/>
          </a:xfrm>
          <a:prstGeom prst="rect">
            <a:avLst/>
          </a:prstGeom>
          <a:noFill/>
        </p:spPr>
      </p:pic>
      <p:pic>
        <p:nvPicPr>
          <p:cNvPr id="1029" name="Picture 5" descr="C:\Users\Radim\Documents\1-práce-projekty\6-vzdělávání\SOH-EVVO Příroda a krajina\realizace\3-workshopy\podzim 2017\IMG_768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0412" y="3468626"/>
            <a:ext cx="4562035" cy="3041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6011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Výsledek obrázku pro kaiser wilhel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8047" y="1733661"/>
            <a:ext cx="6991208" cy="44433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Řečová bublina: oválný bublinový popisek 3"/>
          <p:cNvSpPr/>
          <p:nvPr/>
        </p:nvSpPr>
        <p:spPr>
          <a:xfrm>
            <a:off x="278695" y="743578"/>
            <a:ext cx="3821033" cy="2311120"/>
          </a:xfrm>
          <a:prstGeom prst="wedgeEllipseCallout">
            <a:avLst>
              <a:gd name="adj1" fmla="val 46210"/>
              <a:gd name="adj2" fmla="val 6193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>
                <a:latin typeface="Comic Sans MS" panose="030F0702030302020204" pitchFamily="66" charset="0"/>
              </a:rPr>
              <a:t>Muzejní pedagogika funguje v mém oblíbeném muzeu již 2 roky!</a:t>
            </a:r>
          </a:p>
        </p:txBody>
      </p:sp>
      <p:sp>
        <p:nvSpPr>
          <p:cNvPr id="5" name="Myšlenková bublina: obláček 4"/>
          <p:cNvSpPr/>
          <p:nvPr/>
        </p:nvSpPr>
        <p:spPr>
          <a:xfrm>
            <a:off x="7598542" y="4034571"/>
            <a:ext cx="4170065" cy="2185365"/>
          </a:xfrm>
          <a:prstGeom prst="cloudCallout">
            <a:avLst>
              <a:gd name="adj1" fmla="val -30374"/>
              <a:gd name="adj2" fmla="val -6203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 err="1">
                <a:latin typeface="Comic Sans MS" panose="030F0702030302020204" pitchFamily="66" charset="0"/>
              </a:rPr>
              <a:t>Verdammt</a:t>
            </a:r>
            <a:r>
              <a:rPr lang="cs-CZ" sz="2000" dirty="0">
                <a:latin typeface="Comic Sans MS" panose="030F0702030302020204" pitchFamily="66" charset="0"/>
              </a:rPr>
              <a:t>, zase jsou v tom Hlučíně o krok napřed.</a:t>
            </a:r>
          </a:p>
        </p:txBody>
      </p:sp>
      <p:sp>
        <p:nvSpPr>
          <p:cNvPr id="6" name="Řečová bublina: oválný bublinový popisek 5"/>
          <p:cNvSpPr/>
          <p:nvPr/>
        </p:nvSpPr>
        <p:spPr>
          <a:xfrm>
            <a:off x="8193428" y="565272"/>
            <a:ext cx="3719877" cy="2250831"/>
          </a:xfrm>
          <a:prstGeom prst="wedgeEllipseCallout">
            <a:avLst>
              <a:gd name="adj1" fmla="val -54722"/>
              <a:gd name="adj2" fmla="val 5271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Comic Sans MS" panose="030F0702030302020204" pitchFamily="66" charset="0"/>
              </a:rPr>
              <a:t>Vilém se onehdy vychloubal, že se edukačních programů zúčastnilo přes 3000 školních dítek.</a:t>
            </a:r>
          </a:p>
        </p:txBody>
      </p:sp>
    </p:spTree>
    <p:extLst>
      <p:ext uri="{BB962C8B-B14F-4D97-AF65-F5344CB8AC3E}">
        <p14:creationId xmlns:p14="http://schemas.microsoft.com/office/powerpoint/2010/main" xmlns="" val="7869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2708" y="365125"/>
            <a:ext cx="11213960" cy="1325563"/>
          </a:xfrm>
        </p:spPr>
        <p:txBody>
          <a:bodyPr>
            <a:normAutofit/>
          </a:bodyPr>
          <a:lstStyle/>
          <a:p>
            <a:r>
              <a:rPr lang="cs-CZ" sz="4800" b="1" dirty="0">
                <a:latin typeface="+mn-lt"/>
              </a:rPr>
              <a:t>Cíle muzejní pedagogiky v Muzeu Hlučínska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45641"/>
            <a:ext cx="10515600" cy="4351338"/>
          </a:xfrm>
        </p:spPr>
        <p:txBody>
          <a:bodyPr/>
          <a:lstStyle/>
          <a:p>
            <a:r>
              <a:rPr lang="cs-CZ" dirty="0"/>
              <a:t>Vedení ke kritickému myšlení</a:t>
            </a:r>
          </a:p>
          <a:p>
            <a:r>
              <a:rPr lang="cs-CZ" dirty="0"/>
              <a:t>Rozvíjení regionální identity</a:t>
            </a:r>
          </a:p>
          <a:p>
            <a:r>
              <a:rPr lang="cs-CZ" dirty="0"/>
              <a:t>Rozvíjení klíčových kompetencí žáků</a:t>
            </a:r>
          </a:p>
          <a:p>
            <a:r>
              <a:rPr lang="cs-CZ" dirty="0"/>
              <a:t>Vytváření znalostí o regionu</a:t>
            </a:r>
          </a:p>
          <a:p>
            <a:r>
              <a:rPr lang="cs-CZ" dirty="0"/>
              <a:t>Výchova k občanství</a:t>
            </a:r>
          </a:p>
          <a:p>
            <a:r>
              <a:rPr lang="cs-CZ" dirty="0"/>
              <a:t>Propojování přístupů a pohledů</a:t>
            </a:r>
          </a:p>
        </p:txBody>
      </p:sp>
      <p:pic>
        <p:nvPicPr>
          <p:cNvPr id="2050" name="Picture 2" descr="Výsledek obrázku pro salomon rothschil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8811" y="2169946"/>
            <a:ext cx="2868485" cy="4302728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11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077878" y="6103342"/>
            <a:ext cx="353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Salomon</a:t>
            </a:r>
            <a:r>
              <a:rPr lang="cs-CZ" dirty="0"/>
              <a:t> Mayer Rothschild</a:t>
            </a:r>
          </a:p>
        </p:txBody>
      </p:sp>
      <p:sp>
        <p:nvSpPr>
          <p:cNvPr id="5" name="Vývojový diagram: paměť se sekvenčním přístupem 4"/>
          <p:cNvSpPr/>
          <p:nvPr/>
        </p:nvSpPr>
        <p:spPr>
          <a:xfrm>
            <a:off x="7674591" y="2237809"/>
            <a:ext cx="2190541" cy="1175657"/>
          </a:xfrm>
          <a:prstGeom prst="flowChartMagnetic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Comic Sans MS" panose="030F0702030302020204" pitchFamily="66" charset="0"/>
              </a:rPr>
              <a:t>Záslužná činnost…</a:t>
            </a:r>
          </a:p>
        </p:txBody>
      </p:sp>
    </p:spTree>
    <p:extLst>
      <p:ext uri="{BB962C8B-B14F-4D97-AF65-F5344CB8AC3E}">
        <p14:creationId xmlns:p14="http://schemas.microsoft.com/office/powerpoint/2010/main" xmlns="" val="31882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4453" y="276381"/>
            <a:ext cx="7089700" cy="1325563"/>
          </a:xfrm>
        </p:spPr>
        <p:txBody>
          <a:bodyPr/>
          <a:lstStyle/>
          <a:p>
            <a:r>
              <a:rPr lang="cs-CZ" dirty="0"/>
              <a:t>Rozvíjené dovednosti žáků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27558" y="2685884"/>
            <a:ext cx="6068367" cy="5111837"/>
          </a:xfrm>
        </p:spPr>
        <p:txBody>
          <a:bodyPr/>
          <a:lstStyle/>
          <a:p>
            <a:r>
              <a:rPr lang="cs-CZ" dirty="0"/>
              <a:t>práce s textem – žáci se učí vyhledávat a rozpoznávat relevantnost informací</a:t>
            </a:r>
          </a:p>
          <a:p>
            <a:r>
              <a:rPr lang="cs-CZ" dirty="0"/>
              <a:t>Žáci rozvíjejí své mentální mapy, učí se nacházet různé významy sdělení</a:t>
            </a:r>
          </a:p>
          <a:p>
            <a:r>
              <a:rPr lang="cs-CZ" dirty="0"/>
              <a:t>Žáci se učí formálně a kriticky analyzovat ikonografický materiál</a:t>
            </a:r>
          </a:p>
          <a:p>
            <a:r>
              <a:rPr lang="cs-CZ" dirty="0"/>
              <a:t>Žáci se učí prezentovat získané poznatky ostatním</a:t>
            </a:r>
          </a:p>
        </p:txBody>
      </p:sp>
      <p:pic>
        <p:nvPicPr>
          <p:cNvPr id="3074" name="Picture 2" descr="Výsledek obrázku pro mechtilde lichnowsk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901" y="3913117"/>
            <a:ext cx="3859156" cy="2170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07467" y="6206575"/>
            <a:ext cx="516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Mechtilde</a:t>
            </a:r>
            <a:r>
              <a:rPr lang="cs-CZ" dirty="0"/>
              <a:t> Lichnovská</a:t>
            </a:r>
          </a:p>
        </p:txBody>
      </p:sp>
      <p:sp>
        <p:nvSpPr>
          <p:cNvPr id="5" name="Řečová bublina: oválný bublinový popisek 4"/>
          <p:cNvSpPr/>
          <p:nvPr/>
        </p:nvSpPr>
        <p:spPr>
          <a:xfrm>
            <a:off x="2924070" y="2895975"/>
            <a:ext cx="2622620" cy="1105319"/>
          </a:xfrm>
          <a:prstGeom prst="wedgeEllipseCallout">
            <a:avLst>
              <a:gd name="adj1" fmla="val -40373"/>
              <a:gd name="adj2" fmla="val 661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Mohl byste být konkrétnější?</a:t>
            </a:r>
          </a:p>
        </p:txBody>
      </p:sp>
    </p:spTree>
    <p:extLst>
      <p:ext uri="{BB962C8B-B14F-4D97-AF65-F5344CB8AC3E}">
        <p14:creationId xmlns:p14="http://schemas.microsoft.com/office/powerpoint/2010/main" xmlns="" val="1917599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4255"/>
            <a:ext cx="10515600" cy="1325563"/>
          </a:xfrm>
        </p:spPr>
        <p:txBody>
          <a:bodyPr/>
          <a:lstStyle/>
          <a:p>
            <a:r>
              <a:rPr lang="cs-CZ" b="1" dirty="0"/>
              <a:t>Výhody muzejní pedagogiky v Muzeu Hlučínska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883769" cy="4351338"/>
          </a:xfrm>
        </p:spPr>
        <p:txBody>
          <a:bodyPr>
            <a:normAutofit/>
          </a:bodyPr>
          <a:lstStyle/>
          <a:p>
            <a:r>
              <a:rPr lang="cs-CZ" sz="2400" dirty="0"/>
              <a:t>Žáci pracují s historickými prameny</a:t>
            </a:r>
          </a:p>
          <a:p>
            <a:r>
              <a:rPr lang="cs-CZ" sz="2400" dirty="0"/>
              <a:t>Žáci přicházejí do bezprostředního kontaktu s exponáty, popř. se substituty</a:t>
            </a:r>
          </a:p>
          <a:p>
            <a:r>
              <a:rPr lang="cs-CZ" sz="2400" dirty="0"/>
              <a:t>Výuka klade důraz na vytváření osobní zkušenosti a vlastní zážitek</a:t>
            </a:r>
          </a:p>
          <a:p>
            <a:r>
              <a:rPr lang="cs-CZ" sz="2400" dirty="0"/>
              <a:t>Jsou užívány netradiční didaktické přístupy</a:t>
            </a:r>
          </a:p>
          <a:p>
            <a:r>
              <a:rPr lang="cs-CZ" sz="2400" dirty="0"/>
              <a:t>Výuka není vedena jednostranně, ale usiluje o co možná nejširší přesah do jiných oborů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1271" y="1314171"/>
            <a:ext cx="3126967" cy="5167312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5" name="Řečová bublina: oválný bublinový popisek 4"/>
          <p:cNvSpPr/>
          <p:nvPr/>
        </p:nvSpPr>
        <p:spPr>
          <a:xfrm>
            <a:off x="9850488" y="1236222"/>
            <a:ext cx="1957073" cy="908932"/>
          </a:xfrm>
          <a:prstGeom prst="wedgeEllipseCallout">
            <a:avLst>
              <a:gd name="adj1" fmla="val -12105"/>
              <a:gd name="adj2" fmla="val 1011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To chci!</a:t>
            </a:r>
          </a:p>
        </p:txBody>
      </p:sp>
    </p:spTree>
    <p:extLst>
      <p:ext uri="{BB962C8B-B14F-4D97-AF65-F5344CB8AC3E}">
        <p14:creationId xmlns:p14="http://schemas.microsoft.com/office/powerpoint/2010/main" xmlns="" val="2651429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Nabízené lekce ve stálé expozici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Rodina, víra, tradice (nižší stupeň)</a:t>
            </a:r>
          </a:p>
          <a:p>
            <a:r>
              <a:rPr lang="cs-CZ" dirty="0"/>
              <a:t>Obživa obyvatelstva (nižší stupeň)</a:t>
            </a:r>
          </a:p>
          <a:p>
            <a:r>
              <a:rPr lang="cs-CZ" dirty="0"/>
              <a:t>První světová válka (nižší i vyšší stupeň)</a:t>
            </a:r>
          </a:p>
          <a:p>
            <a:r>
              <a:rPr lang="cs-CZ" dirty="0"/>
              <a:t>Druhá světová válka (nižší i vyšší stupeň)</a:t>
            </a:r>
          </a:p>
          <a:p>
            <a:r>
              <a:rPr lang="cs-CZ" dirty="0"/>
              <a:t>Holokaust z regionální perspektivy (vyšší stupeň)</a:t>
            </a:r>
          </a:p>
          <a:p>
            <a:r>
              <a:rPr lang="cs-CZ" dirty="0"/>
              <a:t>Hranice (vyšší stupeň)</a:t>
            </a:r>
          </a:p>
          <a:p>
            <a:r>
              <a:rPr lang="cs-CZ" dirty="0"/>
              <a:t>Úvodní hodiny dějepisu či vlastivědy</a:t>
            </a:r>
          </a:p>
          <a:p>
            <a:r>
              <a:rPr lang="cs-CZ" dirty="0"/>
              <a:t>Lekce na přání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8088" y="2365192"/>
            <a:ext cx="3137952" cy="41936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Myšlenková bublina: obláček 4"/>
          <p:cNvSpPr/>
          <p:nvPr/>
        </p:nvSpPr>
        <p:spPr>
          <a:xfrm>
            <a:off x="8832502" y="611122"/>
            <a:ext cx="2813538" cy="1416818"/>
          </a:xfrm>
          <a:prstGeom prst="cloudCallout">
            <a:avLst>
              <a:gd name="adj1" fmla="val -10119"/>
              <a:gd name="adj2" fmla="val 717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Comic Sans MS" panose="030F0702030302020204" pitchFamily="66" charset="0"/>
              </a:rPr>
              <a:t>Naše </a:t>
            </a:r>
            <a:r>
              <a:rPr lang="cs-CZ" dirty="0" err="1">
                <a:latin typeface="Comic Sans MS" panose="030F0702030302020204" pitchFamily="66" charset="0"/>
              </a:rPr>
              <a:t>lovestory</a:t>
            </a:r>
            <a:r>
              <a:rPr lang="cs-CZ" dirty="0">
                <a:latin typeface="Comic Sans MS" panose="030F0702030302020204" pitchFamily="66" charset="0"/>
              </a:rPr>
              <a:t> vešla do dějin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328581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594</Words>
  <Application>Microsoft Office PowerPoint</Application>
  <PresentationFormat>Vlastní</PresentationFormat>
  <Paragraphs>119</Paragraphs>
  <Slides>20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Office</vt:lpstr>
      <vt:lpstr>Regionální historie, lokální identita</vt:lpstr>
      <vt:lpstr>Stávající aktivity</vt:lpstr>
      <vt:lpstr>Jak na EVVO na Hlučínsku</vt:lpstr>
      <vt:lpstr>Jak na EVVO na Hlučínsku</vt:lpstr>
      <vt:lpstr>Snímek 5</vt:lpstr>
      <vt:lpstr>Cíle muzejní pedagogiky v Muzeu Hlučínska</vt:lpstr>
      <vt:lpstr>Rozvíjené dovednosti žáků</vt:lpstr>
      <vt:lpstr>Výhody muzejní pedagogiky v Muzeu Hlučínska</vt:lpstr>
      <vt:lpstr>Nabízené lekce ve stálé expozici</vt:lpstr>
      <vt:lpstr>Chystané aktivity</vt:lpstr>
      <vt:lpstr>Muzejní učebna – muzejní kufřík</vt:lpstr>
      <vt:lpstr>Regionální edukační centrum</vt:lpstr>
      <vt:lpstr>Vlastivěda Hlučínska </vt:lpstr>
      <vt:lpstr>Hlučínsko na vlastní kůži – exkurze pro školy s kompletním programem</vt:lpstr>
      <vt:lpstr>Hlučínsko ve školce</vt:lpstr>
      <vt:lpstr>Znalostní olympiáda „Poznáváme Hlučínsko“, herní aktivity zábavně-edukační</vt:lpstr>
      <vt:lpstr>Výtvarné, literární a hudební soutěže – festivaly „Prezentuj svůj region“</vt:lpstr>
      <vt:lpstr>Kurzy lokální historie pro učitele ZŠ</vt:lpstr>
      <vt:lpstr>Kurz polského jazyka</vt:lpstr>
      <vt:lpstr>Dětské edukační tábory česko-polské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Muzeum a škola</dc:title>
  <dc:creator>Jiří Neminář</dc:creator>
  <cp:lastModifiedBy>Radim</cp:lastModifiedBy>
  <cp:revision>20</cp:revision>
  <dcterms:created xsi:type="dcterms:W3CDTF">2016-08-29T12:02:25Z</dcterms:created>
  <dcterms:modified xsi:type="dcterms:W3CDTF">2017-11-15T13:50:31Z</dcterms:modified>
</cp:coreProperties>
</file>