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3" r:id="rId20"/>
    <p:sldId id="275" r:id="rId21"/>
    <p:sldId id="287" r:id="rId22"/>
    <p:sldId id="277" r:id="rId23"/>
    <p:sldId id="280" r:id="rId24"/>
    <p:sldId id="285" r:id="rId25"/>
    <p:sldId id="286" r:id="rId26"/>
    <p:sldId id="281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6" autoAdjust="0"/>
    <p:restoredTop sz="94636" autoAdjust="0"/>
  </p:normalViewPr>
  <p:slideViewPr>
    <p:cSldViewPr>
      <p:cViewPr varScale="1">
        <p:scale>
          <a:sx n="64" d="100"/>
          <a:sy n="64" d="100"/>
        </p:scale>
        <p:origin x="-102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5011999"/>
      </p:ext>
    </p:extLst>
  </p:cSld>
  <p:clrMapOvr>
    <a:masterClrMapping/>
  </p:clrMapOvr>
  <p:transition spd="slow" advTm="26000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69101"/>
      </p:ext>
    </p:extLst>
  </p:cSld>
  <p:clrMapOvr>
    <a:masterClrMapping/>
  </p:clrMapOvr>
  <p:transition spd="slow" advTm="26000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760360"/>
      </p:ext>
    </p:extLst>
  </p:cSld>
  <p:clrMapOvr>
    <a:masterClrMapping/>
  </p:clrMapOvr>
  <p:transition spd="slow" advTm="26000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5594622"/>
      </p:ext>
    </p:extLst>
  </p:cSld>
  <p:clrMapOvr>
    <a:masterClrMapping/>
  </p:clrMapOvr>
  <p:transition spd="slow" advTm="2600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55598"/>
      </p:ext>
    </p:extLst>
  </p:cSld>
  <p:clrMapOvr>
    <a:masterClrMapping/>
  </p:clrMapOvr>
  <p:transition spd="slow" advTm="26000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060402"/>
      </p:ext>
    </p:extLst>
  </p:cSld>
  <p:clrMapOvr>
    <a:masterClrMapping/>
  </p:clrMapOvr>
  <p:transition spd="slow" advTm="26000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349797"/>
      </p:ext>
    </p:extLst>
  </p:cSld>
  <p:clrMapOvr>
    <a:masterClrMapping/>
  </p:clrMapOvr>
  <p:transition spd="slow" advTm="26000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358712"/>
      </p:ext>
    </p:extLst>
  </p:cSld>
  <p:clrMapOvr>
    <a:masterClrMapping/>
  </p:clrMapOvr>
  <p:transition spd="slow" advTm="26000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883263"/>
      </p:ext>
    </p:extLst>
  </p:cSld>
  <p:clrMapOvr>
    <a:masterClrMapping/>
  </p:clrMapOvr>
  <p:transition spd="slow" advTm="26000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996874"/>
      </p:ext>
    </p:extLst>
  </p:cSld>
  <p:clrMapOvr>
    <a:masterClrMapping/>
  </p:clrMapOvr>
  <p:transition spd="slow" advTm="26000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100051"/>
      </p:ext>
    </p:extLst>
  </p:cSld>
  <p:clrMapOvr>
    <a:masterClrMapping/>
  </p:clrMapOvr>
  <p:transition spd="slow" advTm="26000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D1DC7-E57C-4A3E-9DFC-C5B7B0560D81}" type="datetimeFigureOut">
              <a:rPr lang="cs-CZ" smtClean="0"/>
              <a:t>6.6.2016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F8165-84F8-44E0-8C50-94F382B452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696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26000">
    <p:check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PŘÍKLADY DOBRÉ PRAXE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2996952"/>
            <a:ext cx="6400800" cy="1752600"/>
          </a:xfrm>
        </p:spPr>
        <p:txBody>
          <a:bodyPr/>
          <a:lstStyle/>
          <a:p>
            <a:r>
              <a:rPr lang="cs-CZ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9.6.2016</a:t>
            </a:r>
          </a:p>
          <a:p>
            <a:r>
              <a:rPr lang="cs-CZ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Karlova Studánka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074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checker/>
      </p:transition>
    </mc:Choice>
    <mc:Fallback xmlns="">
      <p:transition spd="slow" advClick="0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4464496" cy="38164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2656"/>
            <a:ext cx="5175650" cy="388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2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Metrologie – metodické pomůcky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3744416" cy="496855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68760"/>
            <a:ext cx="4248472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Výuka metrologie – laboratoř metrologie</a:t>
            </a:r>
            <a:endParaRPr lang="cs-CZ" sz="36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068960"/>
            <a:ext cx="4752528" cy="3564396"/>
          </a:xfrm>
          <a:prstGeom prst="rect">
            <a:avLst/>
          </a:prstGeom>
        </p:spPr>
      </p:pic>
      <p:pic>
        <p:nvPicPr>
          <p:cNvPr id="6" name="Obrázek 5" descr="E:\zaloha notebook 1\Místní disk\zaloha flash\projekt Metrologie\foto\P52001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500329" cy="35283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6907"/>
            <a:ext cx="4032448" cy="5529605"/>
          </a:xfrm>
        </p:spPr>
      </p:pic>
      <p:pic>
        <p:nvPicPr>
          <p:cNvPr id="5" name="Obrázek 4" descr="E:\zaloha notebook 1\Místní disk\zaloha flash\projekt Metrologie\foto\P52001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212297" cy="2925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E:\zaloha notebook 1\Místní disk\zaloha flash\projekt Metrologie\foto\P52001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3" y="3610271"/>
            <a:ext cx="4212297" cy="2987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305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checker/>
      </p:transition>
    </mc:Choice>
    <mc:Fallback xmlns="">
      <p:transition spd="slow" advClick="0" advTm="7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48680"/>
            <a:ext cx="4141136" cy="45811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888432" cy="4581128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26499"/>
            <a:ext cx="4745501" cy="3860850"/>
          </a:xfrm>
        </p:spPr>
      </p:pic>
    </p:spTree>
    <p:extLst>
      <p:ext uri="{BB962C8B-B14F-4D97-AF65-F5344CB8AC3E}">
        <p14:creationId xmlns:p14="http://schemas.microsoft.com/office/powerpoint/2010/main" val="4263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checker/>
      </p:transition>
    </mc:Choice>
    <mc:Fallback xmlns="">
      <p:transition spd="slow" advClick="0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5160"/>
            <a:ext cx="4896544" cy="4723788"/>
          </a:xfrm>
        </p:spPr>
      </p:pic>
      <p:pic>
        <p:nvPicPr>
          <p:cNvPr id="7" name="Obrázek 6" descr="E:\zaloha notebook 1\Místní disk\zaloha flash\projekt Metrologie\foto\P52001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2492896"/>
            <a:ext cx="4572337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96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Nástrojárna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04764"/>
            <a:ext cx="3528392" cy="4824536"/>
          </a:xfrm>
        </p:spPr>
      </p:pic>
      <p:pic>
        <p:nvPicPr>
          <p:cNvPr id="7" name="Obrázek 6" descr="IMG_52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1052736"/>
            <a:ext cx="4248471" cy="2520280"/>
          </a:xfrm>
          <a:prstGeom prst="rect">
            <a:avLst/>
          </a:prstGeom>
        </p:spPr>
      </p:pic>
      <p:pic>
        <p:nvPicPr>
          <p:cNvPr id="8" name="Obrázek 7" descr="IMG_52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5" y="3717032"/>
            <a:ext cx="4248471" cy="299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4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checker/>
      </p:transition>
    </mc:Choice>
    <mc:Fallback xmlns="">
      <p:transition spd="slow" advClick="0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403648" y="332656"/>
            <a:ext cx="5688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Dílna konvenčního obrábění</a:t>
            </a:r>
            <a:endParaRPr lang="cs-CZ" sz="3600" dirty="0"/>
          </a:p>
          <a:p>
            <a:endParaRPr lang="cs-CZ" dirty="0"/>
          </a:p>
        </p:txBody>
      </p:sp>
      <p:pic>
        <p:nvPicPr>
          <p:cNvPr id="6" name="Obrázek 5" descr="IMG_523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1255986"/>
            <a:ext cx="4347547" cy="3397150"/>
          </a:xfrm>
          <a:prstGeom prst="rect">
            <a:avLst/>
          </a:prstGeom>
        </p:spPr>
      </p:pic>
      <p:pic>
        <p:nvPicPr>
          <p:cNvPr id="7" name="Obrázek 6" descr="IMG_5237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89531" y="1255986"/>
            <a:ext cx="4323984" cy="3397150"/>
          </a:xfrm>
          <a:prstGeom prst="rect">
            <a:avLst/>
          </a:prstGeom>
        </p:spPr>
      </p:pic>
      <p:pic>
        <p:nvPicPr>
          <p:cNvPr id="8" name="Obrázek 7" descr="IMG_523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763864"/>
            <a:ext cx="4295747" cy="285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628800"/>
            <a:ext cx="4176464" cy="357712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2696"/>
            <a:ext cx="4227934" cy="56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Soustruhy - minulost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585392"/>
            <a:ext cx="4570379" cy="34277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83" y="2852936"/>
            <a:ext cx="4692824" cy="35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Střední škola </a:t>
            </a:r>
            <a:r>
              <a:rPr lang="cs-CZ" b="1" dirty="0" smtClean="0"/>
              <a:t>technická, </a:t>
            </a:r>
            <a:r>
              <a:rPr lang="cs-CZ" sz="3600" b="1" dirty="0" smtClean="0"/>
              <a:t>Opava, Kolofíkovo nábřeží 51, příspěvková organizace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5856650" cy="4392488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72816"/>
            <a:ext cx="2843808" cy="21328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213499" y="4293096"/>
            <a:ext cx="3600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Studijní a učební obory:</a:t>
            </a:r>
          </a:p>
          <a:p>
            <a:r>
              <a:rPr lang="cs-CZ" b="1" dirty="0" smtClean="0"/>
              <a:t>23-45-L/01 Mechanik seřizovač</a:t>
            </a:r>
          </a:p>
          <a:p>
            <a:r>
              <a:rPr lang="cs-CZ" b="1" dirty="0" smtClean="0"/>
              <a:t>23-51-H/01 Strojní mechanik</a:t>
            </a:r>
          </a:p>
          <a:p>
            <a:r>
              <a:rPr lang="cs-CZ" b="1" dirty="0" smtClean="0"/>
              <a:t>23-52-H/01 Nástrojář</a:t>
            </a:r>
          </a:p>
          <a:p>
            <a:r>
              <a:rPr lang="cs-CZ" b="1" dirty="0" smtClean="0"/>
              <a:t>23-56-H/01 Obráběč kovů</a:t>
            </a:r>
          </a:p>
          <a:p>
            <a:r>
              <a:rPr lang="cs-CZ" b="1" dirty="0" smtClean="0"/>
              <a:t>26-51-H/02 Elektrikář – silnoproud</a:t>
            </a:r>
          </a:p>
          <a:p>
            <a:endParaRPr lang="cs-CZ" b="1" dirty="0" smtClean="0"/>
          </a:p>
          <a:p>
            <a:r>
              <a:rPr lang="cs-CZ" b="1" dirty="0" smtClean="0"/>
              <a:t>Počet žáků: cca 570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828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Soustruhy - současnost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4262602" cy="46085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13" y="1268760"/>
            <a:ext cx="428396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cs-CZ" sz="3600" b="1" dirty="0"/>
              <a:t>Zámečnická dílna</a:t>
            </a:r>
            <a:endParaRPr lang="cs-CZ" sz="3600" dirty="0"/>
          </a:p>
        </p:txBody>
      </p:sp>
      <p:pic>
        <p:nvPicPr>
          <p:cNvPr id="4" name="Obrázek 3" descr="aa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052736"/>
            <a:ext cx="4752528" cy="3636404"/>
          </a:xfrm>
          <a:prstGeom prst="rect">
            <a:avLst/>
          </a:prstGeom>
        </p:spPr>
      </p:pic>
      <p:pic>
        <p:nvPicPr>
          <p:cNvPr id="5" name="Obrázek 4" descr="IMG_52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3140968"/>
            <a:ext cx="5150947" cy="343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7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Svařování - učebna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4454622" cy="489654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3744416" cy="487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Střední škola technická Opava nabízí:</a:t>
            </a:r>
            <a:br>
              <a:rPr lang="cs-CZ" b="1" dirty="0" smtClean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34563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900" b="1" dirty="0"/>
              <a:t>Výuka metrologie</a:t>
            </a:r>
            <a:endParaRPr lang="cs-CZ" sz="2900" dirty="0"/>
          </a:p>
          <a:p>
            <a:pPr marL="0" indent="0">
              <a:buNone/>
            </a:pPr>
            <a:r>
              <a:rPr lang="cs-CZ" sz="2600" dirty="0"/>
              <a:t>Čas: 2 hodiny (2 x 45‘)</a:t>
            </a:r>
          </a:p>
          <a:p>
            <a:pPr marL="0" indent="0">
              <a:buNone/>
            </a:pPr>
            <a:r>
              <a:rPr lang="cs-CZ" sz="2600" dirty="0"/>
              <a:t>Obsah: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základní měřidla délky, ukázka měřidel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prezentace posuvného měřítka – hlavní části posuvného měřítka, základy měření posuvným měřítkem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zásady správného měření, chyby vyskytující se při měření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praktické měření  posuvným měřítkem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ukázka měření digitálním posuvným měřítkem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měření digitálním posuvným měřítkem s datovým výstupem na PC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soutěž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závěrečná diskuze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Výuka předmětu pracovní výchov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240" y="764704"/>
            <a:ext cx="1800200" cy="10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3391272" y="3717032"/>
            <a:ext cx="543660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Výuka technické dokumentace</a:t>
            </a:r>
            <a:endParaRPr lang="cs-CZ" dirty="0"/>
          </a:p>
          <a:p>
            <a:r>
              <a:rPr lang="cs-CZ" dirty="0"/>
              <a:t>Čas: 2 hodiny (2 x 45‘)</a:t>
            </a:r>
          </a:p>
          <a:p>
            <a:r>
              <a:rPr lang="cs-CZ" dirty="0"/>
              <a:t>Obsah: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historie technického kreslení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ukázky technických výkresů a technologických postupů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CAD technologie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práce v Autodesk </a:t>
            </a:r>
            <a:r>
              <a:rPr lang="cs-CZ" dirty="0" err="1"/>
              <a:t>Inventoru</a:t>
            </a:r>
            <a:r>
              <a:rPr lang="cs-CZ" dirty="0"/>
              <a:t>, Solid </a:t>
            </a:r>
            <a:r>
              <a:rPr lang="cs-CZ" dirty="0" err="1"/>
              <a:t>Edge</a:t>
            </a:r>
            <a:r>
              <a:rPr lang="cs-CZ" dirty="0"/>
              <a:t> ST6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3D tisk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soutěž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závěrečná diskuze</a:t>
            </a:r>
          </a:p>
        </p:txBody>
      </p:sp>
      <p:pic>
        <p:nvPicPr>
          <p:cNvPr id="7" name="Obrázek 6" descr="E:\zaloha notebook 1\Místní disk\zaloha flash\130___05\IMG_43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807970" cy="2105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20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checker/>
      </p:transition>
    </mc:Choice>
    <mc:Fallback xmlns="">
      <p:transition spd="slow" advClick="0" advTm="17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88640"/>
            <a:ext cx="7488832" cy="34849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000" b="1" dirty="0"/>
              <a:t>Výuka elektrotechniky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Čas: 2 hodiny (2 x 45‘)</a:t>
            </a:r>
          </a:p>
          <a:p>
            <a:pPr marL="0" indent="0">
              <a:buNone/>
            </a:pPr>
            <a:r>
              <a:rPr lang="cs-CZ" sz="2000" dirty="0"/>
              <a:t>Obsah: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/>
              <a:t>prezentace učebny Elektro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/>
              <a:t>základní vstupy pro napájení el. obvodů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/>
              <a:t>měřicí přístroje pro měření základních el. veličin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/>
              <a:t>postupy při měření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/>
              <a:t>základní pravidla spojování elektrických součástek, svorkovnice, pájení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/>
              <a:t>praktická cvičení, zapojení el. obvodů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/>
              <a:t>soutěž – sestavení jednoduchého obvodu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000" dirty="0"/>
              <a:t>závěrečná diskuze</a:t>
            </a:r>
          </a:p>
          <a:p>
            <a:endParaRPr lang="cs-CZ" dirty="0"/>
          </a:p>
        </p:txBody>
      </p:sp>
      <p:pic>
        <p:nvPicPr>
          <p:cNvPr id="4" name="Obrázek 3" descr="E:\Projekty\Fotodokumentace_projekty\125___12\IMG_389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66762"/>
            <a:ext cx="2664296" cy="18660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4143999" y="371703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Workshopy zaměřené na strojírenské profese:</a:t>
            </a:r>
            <a:endParaRPr lang="cs-CZ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Obsluha CNC strojů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Obráběč kovů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Nástrojař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cs-CZ" dirty="0"/>
              <a:t>Elektrikář</a:t>
            </a:r>
          </a:p>
          <a:p>
            <a:r>
              <a:rPr lang="cs-CZ" dirty="0"/>
              <a:t> </a:t>
            </a:r>
          </a:p>
          <a:p>
            <a:r>
              <a:rPr lang="cs-CZ" dirty="0"/>
              <a:t>Čas: 4 hodiny (4 x 45‘) nebo dle domluvy</a:t>
            </a:r>
          </a:p>
        </p:txBody>
      </p:sp>
      <p:pic>
        <p:nvPicPr>
          <p:cNvPr id="6" name="Obrázek 5" descr="E:\zaloha notebook 1\Místní disk\zaloha flash\130___05\IMG_44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579" y="3777316"/>
            <a:ext cx="2807970" cy="21056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/>
          <p:cNvSpPr txBox="1"/>
          <p:nvPr/>
        </p:nvSpPr>
        <p:spPr>
          <a:xfrm>
            <a:off x="251520" y="6093296"/>
            <a:ext cx="8248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Odborné poradenství a technická podpora výuky předmětu pracovní výchova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15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checker/>
      </p:transition>
    </mc:Choice>
    <mc:Fallback xmlns="">
      <p:transition spd="slow" advClick="0" advTm="17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Soutěž zručnosti žáků ZŠ opavského regionu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 descr="E:\záloha fotodokumentace\fotodokumentace\foto\129___04\IMG_429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3672408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E:\záloha fotodokumentace\fotodokumentace\foto\129___04\IMG_43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053885" y="1664804"/>
            <a:ext cx="4708638" cy="3672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81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Děkuji za pozornost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3600" b="1" dirty="0" smtClean="0"/>
              <a:t>Odborný garant: Ing. </a:t>
            </a:r>
            <a:r>
              <a:rPr lang="cs-CZ" sz="3600" b="1" dirty="0" err="1" smtClean="0"/>
              <a:t>Schreier</a:t>
            </a:r>
            <a:r>
              <a:rPr lang="cs-CZ" sz="3600" b="1" dirty="0" smtClean="0"/>
              <a:t> Jiří</a:t>
            </a:r>
            <a:br>
              <a:rPr lang="cs-CZ" sz="3600" b="1" dirty="0" smtClean="0"/>
            </a:br>
            <a:r>
              <a:rPr lang="cs-CZ" sz="3600" b="1" dirty="0" smtClean="0"/>
              <a:t>Tel: 731 674 671</a:t>
            </a:r>
            <a:br>
              <a:rPr lang="cs-CZ" sz="3600" b="1" dirty="0" smtClean="0"/>
            </a:br>
            <a:r>
              <a:rPr lang="cs-CZ" sz="3600" b="1" dirty="0" smtClean="0"/>
              <a:t>schreier@sst.opava.cz</a:t>
            </a:r>
            <a:r>
              <a:rPr lang="cs-CZ" sz="3600" b="1" dirty="0"/>
              <a:t/>
            </a:r>
            <a:br>
              <a:rPr lang="cs-CZ" sz="3600" b="1" dirty="0"/>
            </a:br>
            <a:r>
              <a:rPr lang="cs-CZ" sz="3600" b="1" dirty="0"/>
              <a:t>http://www.sst.opava.cz</a:t>
            </a:r>
            <a:r>
              <a:rPr lang="cs-CZ" sz="3600" b="1" dirty="0" smtClean="0"/>
              <a:t>/</a:t>
            </a:r>
            <a:br>
              <a:rPr lang="cs-CZ" sz="3600" b="1" dirty="0" smtClean="0"/>
            </a:br>
            <a:r>
              <a:rPr lang="cs-CZ" sz="3600" b="1" dirty="0" smtClean="0"/>
              <a:t/>
            </a:r>
            <a:br>
              <a:rPr lang="cs-CZ" sz="3600" b="1" dirty="0" smtClean="0"/>
            </a:b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20320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:checker/>
      </p:transition>
    </mc:Choice>
    <mc:Fallback xmlns="">
      <p:transition spd="slow" advClick="0" advTm="1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Projektová činnost školy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4197570"/>
            <a:ext cx="2600953" cy="239978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197569"/>
            <a:ext cx="2520280" cy="236276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2995" y="1124744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dirty="0"/>
              <a:t>Vzdělávací program Metrologie a počítačová podpora měření, CZ.1.07/1.1.07/11.0054</a:t>
            </a:r>
          </a:p>
          <a:p>
            <a:pPr lvl="0"/>
            <a:r>
              <a:rPr lang="cs-CZ" dirty="0"/>
              <a:t>Podpora moderní výuky v oblasti obrábění na CNC strojích, CZ.1.07/1.1.24/01.0056</a:t>
            </a:r>
          </a:p>
          <a:p>
            <a:pPr lvl="0"/>
            <a:r>
              <a:rPr lang="cs-CZ" dirty="0"/>
              <a:t>Vytvoření </a:t>
            </a:r>
            <a:r>
              <a:rPr lang="cs-CZ" dirty="0" err="1"/>
              <a:t>minipodniků</a:t>
            </a:r>
            <a:r>
              <a:rPr lang="cs-CZ" dirty="0"/>
              <a:t> na SŠ v rámci podpory rozvoje podnikatelských znalostí a dovedností žáků ve spolupráci se strojírenskými firmami, CZ.1.07/1.1.00/54.0005</a:t>
            </a:r>
          </a:p>
          <a:p>
            <a:endParaRPr lang="cs-CZ" dirty="0" smtClean="0"/>
          </a:p>
          <a:p>
            <a:r>
              <a:rPr lang="cs-CZ" dirty="0" smtClean="0"/>
              <a:t>Partner </a:t>
            </a:r>
            <a:r>
              <a:rPr lang="cs-CZ" dirty="0"/>
              <a:t>krajských projektů:</a:t>
            </a:r>
          </a:p>
          <a:p>
            <a:pPr lvl="0"/>
            <a:r>
              <a:rPr lang="cs-CZ" dirty="0"/>
              <a:t>TIME (tréninkové, inovační, metodické a edukační týmy škol poskytujících střední odborné vzdělání), CZ.1.07/1.3.00/14.0018</a:t>
            </a:r>
          </a:p>
          <a:p>
            <a:pPr lvl="0"/>
            <a:r>
              <a:rPr lang="cs-CZ" dirty="0"/>
              <a:t>Podpora přírodovědného a technického vzdělávání v Moravskoslezském kraji (</a:t>
            </a:r>
            <a:r>
              <a:rPr lang="cs-CZ" dirty="0" err="1"/>
              <a:t>NatTech</a:t>
            </a:r>
            <a:r>
              <a:rPr lang="cs-CZ" dirty="0"/>
              <a:t> MSK), CZ.1.07/1.1.00/44.0008</a:t>
            </a:r>
          </a:p>
        </p:txBody>
      </p:sp>
    </p:spTree>
    <p:extLst>
      <p:ext uri="{BB962C8B-B14F-4D97-AF65-F5344CB8AC3E}">
        <p14:creationId xmlns:p14="http://schemas.microsoft.com/office/powerpoint/2010/main" val="408519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checker/>
      </p:transition>
    </mc:Choice>
    <mc:Fallback xmlns="">
      <p:transition spd="slow" advClick="0" advTm="9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smtClean="0"/>
              <a:t>Interaktivní výuka programování a obsluhy CNC strojů</a:t>
            </a:r>
            <a:endParaRPr lang="cs-CZ" sz="36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51" y="2240867"/>
            <a:ext cx="4279778" cy="3096344"/>
          </a:xfrm>
          <a:prstGeom prst="rect">
            <a:avLst/>
          </a:prstGeom>
        </p:spPr>
      </p:pic>
      <p:pic>
        <p:nvPicPr>
          <p:cNvPr id="7" name="Obrázek 6" descr="E:\Projekty\Fotodokumentace_projekty\130___05\IMG_43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2128" y="1794215"/>
            <a:ext cx="4320480" cy="39896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checker/>
      </p:transition>
    </mc:Choice>
    <mc:Fallback xmlns="">
      <p:transition spd="slow" advClick="0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4176463" cy="3096344"/>
          </a:xfrm>
        </p:spPr>
      </p:pic>
      <p:pic>
        <p:nvPicPr>
          <p:cNvPr id="5" name="Obrázek 4" descr="E:\Projekty\Fotodokumentace_projekty\128___03\IMG_424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420" y="404664"/>
            <a:ext cx="4320480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E:\Projekty\Fotodokumentace_projekty\125___12\IMG_39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36" y="3645024"/>
            <a:ext cx="4104456" cy="3069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E:\Projekty\Fotodokumentace_projekty\IMG_40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1420" y="3645024"/>
            <a:ext cx="4320480" cy="30690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0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79512" y="184284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Programování a obsluha plazmového pálicího stroje</a:t>
            </a:r>
            <a:endParaRPr lang="cs-CZ" sz="3200" b="1" dirty="0"/>
          </a:p>
        </p:txBody>
      </p:sp>
      <p:pic>
        <p:nvPicPr>
          <p:cNvPr id="6" name="Obrázek 5" descr="E:\Projekty\Fotodokumentace_projekty\IMG_419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4536504" cy="329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E:\Projekty\Fotodokumentace_projekty\126___01\IMG_39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392487" cy="32850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56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checker/>
      </p:transition>
    </mc:Choice>
    <mc:Fallback xmlns="">
      <p:transition spd="slow" advClick="0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Elektro učebna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24900"/>
            <a:ext cx="6696743" cy="4801263"/>
          </a:xfrm>
        </p:spPr>
      </p:pic>
    </p:spTree>
    <p:extLst>
      <p:ext uri="{BB962C8B-B14F-4D97-AF65-F5344CB8AC3E}">
        <p14:creationId xmlns:p14="http://schemas.microsoft.com/office/powerpoint/2010/main" val="3508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48680"/>
            <a:ext cx="5244074" cy="3933056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15208"/>
            <a:ext cx="5040560" cy="3780420"/>
          </a:xfrm>
        </p:spPr>
      </p:pic>
    </p:spTree>
    <p:extLst>
      <p:ext uri="{BB962C8B-B14F-4D97-AF65-F5344CB8AC3E}">
        <p14:creationId xmlns:p14="http://schemas.microsoft.com/office/powerpoint/2010/main" val="54648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checker/>
      </p:transition>
    </mc:Choice>
    <mc:Fallback xmlns="">
      <p:transition spd="slow" advClick="0" advTm="8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 smtClean="0"/>
              <a:t>Elektro dílna</a:t>
            </a:r>
            <a:endParaRPr lang="cs-CZ" sz="36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4" y="2492896"/>
            <a:ext cx="3997096" cy="341724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412776"/>
            <a:ext cx="4512501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312</Words>
  <Application>Microsoft Office PowerPoint</Application>
  <PresentationFormat>Předvádění na obrazovce (4:3)</PresentationFormat>
  <Paragraphs>75</Paragraphs>
  <Slides>26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Motiv systému Office</vt:lpstr>
      <vt:lpstr>PŘÍKLADY DOBRÉ PRAXE</vt:lpstr>
      <vt:lpstr>Střední škola technická, Opava, Kolofíkovo nábřeží 51, příspěvková organizace</vt:lpstr>
      <vt:lpstr>Projektová činnost školy</vt:lpstr>
      <vt:lpstr>Interaktivní výuka programování a obsluhy CNC strojů</vt:lpstr>
      <vt:lpstr>Prezentace aplikace PowerPoint</vt:lpstr>
      <vt:lpstr>Prezentace aplikace PowerPoint</vt:lpstr>
      <vt:lpstr>Elektro učebna</vt:lpstr>
      <vt:lpstr>Prezentace aplikace PowerPoint</vt:lpstr>
      <vt:lpstr>Elektro dílna</vt:lpstr>
      <vt:lpstr>Prezentace aplikace PowerPoint</vt:lpstr>
      <vt:lpstr>Metrologie – metodické pomůcky</vt:lpstr>
      <vt:lpstr>Výuka metrologie – laboratoř metrologie</vt:lpstr>
      <vt:lpstr>Prezentace aplikace PowerPoint</vt:lpstr>
      <vt:lpstr>Prezentace aplikace PowerPoint</vt:lpstr>
      <vt:lpstr>Prezentace aplikace PowerPoint</vt:lpstr>
      <vt:lpstr>Nástrojárna</vt:lpstr>
      <vt:lpstr>Prezentace aplikace PowerPoint</vt:lpstr>
      <vt:lpstr>Prezentace aplikace PowerPoint</vt:lpstr>
      <vt:lpstr>Soustruhy - minulost</vt:lpstr>
      <vt:lpstr>Soustruhy - současnost</vt:lpstr>
      <vt:lpstr>Zámečnická dílna</vt:lpstr>
      <vt:lpstr>Svařování - učebna</vt:lpstr>
      <vt:lpstr>Střední škola technická Opava nabízí: </vt:lpstr>
      <vt:lpstr>Prezentace aplikace PowerPoint</vt:lpstr>
      <vt:lpstr>Prezentace aplikace PowerPoint</vt:lpstr>
      <vt:lpstr>Děkuji za pozornost  Odborný garant: Ing. Schreier Jiří Tel: 731 674 671 schreier@sst.opava.cz http://www.sst.opava.cz/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ASUS</dc:creator>
  <cp:lastModifiedBy>ASUS</cp:lastModifiedBy>
  <cp:revision>82</cp:revision>
  <dcterms:created xsi:type="dcterms:W3CDTF">2016-05-30T12:36:09Z</dcterms:created>
  <dcterms:modified xsi:type="dcterms:W3CDTF">2016-06-06T10:57:02Z</dcterms:modified>
</cp:coreProperties>
</file>