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  <p:sldMasterId id="2147483893" r:id="rId2"/>
    <p:sldMasterId id="2147483904" r:id="rId3"/>
    <p:sldMasterId id="2147483916" r:id="rId4"/>
  </p:sldMasterIdLst>
  <p:notesMasterIdLst>
    <p:notesMasterId r:id="rId73"/>
  </p:notesMasterIdLst>
  <p:sldIdLst>
    <p:sldId id="256" r:id="rId5"/>
    <p:sldId id="257" r:id="rId6"/>
    <p:sldId id="260" r:id="rId7"/>
    <p:sldId id="258" r:id="rId8"/>
    <p:sldId id="259" r:id="rId9"/>
    <p:sldId id="330" r:id="rId10"/>
    <p:sldId id="331" r:id="rId11"/>
    <p:sldId id="332" r:id="rId12"/>
    <p:sldId id="333" r:id="rId13"/>
    <p:sldId id="334" r:id="rId14"/>
    <p:sldId id="261" r:id="rId15"/>
    <p:sldId id="263" r:id="rId16"/>
    <p:sldId id="322" r:id="rId17"/>
    <p:sldId id="287" r:id="rId18"/>
    <p:sldId id="264" r:id="rId19"/>
    <p:sldId id="309" r:id="rId20"/>
    <p:sldId id="326" r:id="rId21"/>
    <p:sldId id="266" r:id="rId22"/>
    <p:sldId id="267" r:id="rId23"/>
    <p:sldId id="268" r:id="rId24"/>
    <p:sldId id="288" r:id="rId25"/>
    <p:sldId id="270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329" r:id="rId34"/>
    <p:sldId id="282" r:id="rId35"/>
    <p:sldId id="283" r:id="rId36"/>
    <p:sldId id="285" r:id="rId37"/>
    <p:sldId id="286" r:id="rId38"/>
    <p:sldId id="32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08" r:id="rId48"/>
    <p:sldId id="325" r:id="rId49"/>
    <p:sldId id="310" r:id="rId50"/>
    <p:sldId id="290" r:id="rId51"/>
    <p:sldId id="328" r:id="rId52"/>
    <p:sldId id="327" r:id="rId53"/>
    <p:sldId id="291" r:id="rId54"/>
    <p:sldId id="292" r:id="rId55"/>
    <p:sldId id="293" r:id="rId56"/>
    <p:sldId id="294" r:id="rId57"/>
    <p:sldId id="298" r:id="rId58"/>
    <p:sldId id="296" r:id="rId59"/>
    <p:sldId id="297" r:id="rId60"/>
    <p:sldId id="295" r:id="rId61"/>
    <p:sldId id="299" r:id="rId62"/>
    <p:sldId id="300" r:id="rId63"/>
    <p:sldId id="301" r:id="rId64"/>
    <p:sldId id="321" r:id="rId65"/>
    <p:sldId id="319" r:id="rId66"/>
    <p:sldId id="317" r:id="rId67"/>
    <p:sldId id="320" r:id="rId68"/>
    <p:sldId id="311" r:id="rId69"/>
    <p:sldId id="305" r:id="rId70"/>
    <p:sldId id="306" r:id="rId71"/>
    <p:sldId id="307" r:id="rId7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EE1D7-C67B-4274-B121-58BB385A5846}" type="datetimeFigureOut">
              <a:rPr lang="cs-CZ" smtClean="0"/>
              <a:pPr/>
              <a:t>8.6.2017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5D8C5-84A5-497B-BC55-29C68970535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66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 smtClean="0"/>
              <a:t>výdaje na odměny (příjemce podpory</a:t>
            </a:r>
            <a:r>
              <a:rPr lang="cs-CZ" altLang="cs-CZ" baseline="0" dirty="0" smtClean="0"/>
              <a:t> nebo </a:t>
            </a:r>
            <a:r>
              <a:rPr lang="cs-CZ" altLang="cs-CZ" dirty="0" smtClean="0"/>
              <a:t>partner s finančním příspěvkem,</a:t>
            </a:r>
            <a:r>
              <a:rPr lang="cs-CZ" altLang="cs-CZ" baseline="0" dirty="0" smtClean="0"/>
              <a:t> který je OSVČ</a:t>
            </a:r>
            <a:r>
              <a:rPr lang="cs-CZ" altLang="cs-CZ" dirty="0" smtClean="0"/>
              <a:t>)</a:t>
            </a:r>
          </a:p>
          <a:p>
            <a:endParaRPr lang="cs-CZ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429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965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Žadatel musí jít vždy přes výzvu ŘO a konkrétní výzvu MAS volí až na žádosti.</a:t>
            </a:r>
          </a:p>
          <a:p>
            <a:r>
              <a:rPr lang="cs-CZ" baseline="0" dirty="0" smtClean="0"/>
              <a:t>Žadatel – Operační program – Výzva ŘO – otevře se nová žádost – a zde na záložce výzvy MAS vyberete konkrétní výzvu MAS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213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162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429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429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018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018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018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018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361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Prostředí</a:t>
            </a:r>
            <a:r>
              <a:rPr lang="cs-CZ" baseline="0" dirty="0" smtClean="0"/>
              <a:t> </a:t>
            </a:r>
            <a:r>
              <a:rPr lang="cs-CZ" dirty="0" smtClean="0"/>
              <a:t>MS2014+ má 2 části:</a:t>
            </a:r>
          </a:p>
          <a:p>
            <a:pPr lvl="1"/>
            <a:r>
              <a:rPr lang="cs-CZ" dirty="0" smtClean="0"/>
              <a:t>1. Pro externí uživatele: IS KP14+ (do externích patří žadatelé/příjemci, externí hodnotitelé)</a:t>
            </a:r>
          </a:p>
          <a:p>
            <a:pPr lvl="1"/>
            <a:r>
              <a:rPr lang="cs-CZ" dirty="0" smtClean="0"/>
              <a:t>2.</a:t>
            </a:r>
            <a:r>
              <a:rPr lang="cs-CZ" baseline="0" dirty="0" smtClean="0"/>
              <a:t> </a:t>
            </a:r>
            <a:r>
              <a:rPr lang="cs-CZ" dirty="0" smtClean="0"/>
              <a:t>Pro interní uživatele: CSSF14+ </a:t>
            </a:r>
          </a:p>
          <a:p>
            <a:r>
              <a:rPr lang="cs-CZ" dirty="0" smtClean="0"/>
              <a:t>Do IS KP14+ se lze registrovat bez překážek, CSSF14+ je pouze pro absolventy školení - před přidělením přístupu MMR ověřuje vazbu osoby na daný OP</a:t>
            </a:r>
          </a:p>
          <a:p>
            <a:endParaRPr lang="cs-CZ" dirty="0" smtClean="0"/>
          </a:p>
          <a:p>
            <a:r>
              <a:rPr lang="cs-CZ" dirty="0" smtClean="0"/>
              <a:t>Pro oboje existují vždy:</a:t>
            </a:r>
          </a:p>
          <a:p>
            <a:pPr lvl="1"/>
            <a:r>
              <a:rPr lang="cs-CZ" dirty="0" smtClean="0"/>
              <a:t>1. Ostré prostředí</a:t>
            </a:r>
          </a:p>
          <a:p>
            <a:pPr lvl="1"/>
            <a:r>
              <a:rPr lang="cs-CZ" dirty="0" smtClean="0"/>
              <a:t>2. Referenční (mělo by kopírovat ostrou verzi, slouží pro simulaci ze strany ŘO aj.)</a:t>
            </a:r>
          </a:p>
          <a:p>
            <a:pPr lvl="1"/>
            <a:r>
              <a:rPr lang="cs-CZ" dirty="0" smtClean="0"/>
              <a:t>3. Testovací (slouží k přípravě rozvoje – před nasazením na referenční a ostrou)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Registrace uživatelů IS KP14+</a:t>
            </a:r>
          </a:p>
          <a:p>
            <a:r>
              <a:rPr lang="cs-CZ" dirty="0" smtClean="0"/>
              <a:t>Vyplnění: Jméno, Příjmení, Datum narození, E-mail, Telefon, Heslo </a:t>
            </a:r>
          </a:p>
          <a:p>
            <a:r>
              <a:rPr lang="cs-CZ" dirty="0" smtClean="0"/>
              <a:t>Systém zašle kód na zadané telefonní číslo</a:t>
            </a:r>
          </a:p>
          <a:p>
            <a:r>
              <a:rPr lang="cs-CZ" dirty="0" smtClean="0"/>
              <a:t>Po zadání kódu z SMS zprávy do registračního formuláře v IS KP14+ dochází k zaslání aktivačního linku na e-mail</a:t>
            </a:r>
          </a:p>
          <a:p>
            <a:r>
              <a:rPr lang="cs-CZ" dirty="0" smtClean="0"/>
              <a:t>Po kliknutí na aktivační link zasílá systém na email uživatelské jméno (vychází z jména a příjmení)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06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2016000" y="2610000"/>
            <a:ext cx="9696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2015065" y="4089600"/>
            <a:ext cx="9696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16000" y="4885200"/>
            <a:ext cx="9696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1128000" y="2636837"/>
            <a:ext cx="72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1128000" y="4089600"/>
            <a:ext cx="72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1128000" y="4885200"/>
            <a:ext cx="72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12192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rgbClr val="F5F5F5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382" y="202407"/>
            <a:ext cx="5270169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527382" y="1137600"/>
            <a:ext cx="1113723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01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412000"/>
            <a:ext cx="10752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20000" y="1440000"/>
            <a:ext cx="10752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720000" y="1836000"/>
            <a:ext cx="10752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5523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2016000" y="2610000"/>
            <a:ext cx="9696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2015065" y="4089600"/>
            <a:ext cx="9696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16000" y="4885200"/>
            <a:ext cx="9696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1128000" y="2636837"/>
            <a:ext cx="72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1128000" y="4089600"/>
            <a:ext cx="72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1128000" y="4885200"/>
            <a:ext cx="72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12192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rgbClr val="F5F5F5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382" y="202407"/>
            <a:ext cx="5270169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527382" y="1137600"/>
            <a:ext cx="1113723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824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35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00000"/>
            <a:ext cx="528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6192000" y="1800000"/>
            <a:ext cx="528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98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00000"/>
            <a:ext cx="10752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720000" y="4032000"/>
            <a:ext cx="10752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65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720000" y="2412000"/>
            <a:ext cx="10752000" cy="3744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720000" y="1440000"/>
            <a:ext cx="10752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20000" y="1836000"/>
            <a:ext cx="10752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87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12192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2016000" y="2610000"/>
            <a:ext cx="9696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1128000" y="2636837"/>
            <a:ext cx="72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12192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rgbClr val="F5F5F5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382" y="202407"/>
            <a:ext cx="5270169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527382" y="1137600"/>
            <a:ext cx="1113723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628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91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00000"/>
            <a:ext cx="528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6192000" y="1800000"/>
            <a:ext cx="528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0802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00000"/>
            <a:ext cx="10752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720000" y="4032000"/>
            <a:ext cx="10752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115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92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412000"/>
            <a:ext cx="10752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20000" y="1440000"/>
            <a:ext cx="10752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720000" y="1836000"/>
            <a:ext cx="10752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63090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2016000" y="2610000"/>
            <a:ext cx="9696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2015065" y="4089600"/>
            <a:ext cx="9696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16000" y="4885200"/>
            <a:ext cx="9696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1128000" y="2636837"/>
            <a:ext cx="72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1128000" y="4089600"/>
            <a:ext cx="72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1128000" y="4885200"/>
            <a:ext cx="72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12192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rgbClr val="F5F5F5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382" y="202407"/>
            <a:ext cx="5270169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527382" y="1137600"/>
            <a:ext cx="1113723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407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85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00000"/>
            <a:ext cx="528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6192000" y="1800000"/>
            <a:ext cx="528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43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00000"/>
            <a:ext cx="10752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720000" y="4032000"/>
            <a:ext cx="10752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72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720000" y="2412000"/>
            <a:ext cx="10752000" cy="3744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720000" y="1440000"/>
            <a:ext cx="10752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20000" y="1836000"/>
            <a:ext cx="10752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16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12192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2016000" y="2610000"/>
            <a:ext cx="9696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1128000" y="2636837"/>
            <a:ext cx="72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12192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rgbClr val="F5F5F5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382" y="202407"/>
            <a:ext cx="5270169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527382" y="1137600"/>
            <a:ext cx="1113723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52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83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00000"/>
            <a:ext cx="528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6192000" y="1800000"/>
            <a:ext cx="528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3787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00000"/>
            <a:ext cx="10752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720000" y="4032000"/>
            <a:ext cx="10752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410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00000"/>
            <a:ext cx="528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6192000" y="1800000"/>
            <a:ext cx="528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72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412000"/>
            <a:ext cx="10752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20000" y="1440000"/>
            <a:ext cx="10752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720000" y="1836000"/>
            <a:ext cx="10752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83125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03A0-1CE4-49AC-9C99-44B66771CCAB}" type="datetimeFigureOut">
              <a:rPr lang="cs-CZ" smtClean="0"/>
              <a:pPr/>
              <a:t>8.6.2017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9072-4EEB-4C28-835F-368D1693AA17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632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03A0-1CE4-49AC-9C99-44B66771CCAB}" type="datetimeFigureOut">
              <a:rPr lang="cs-CZ" smtClean="0"/>
              <a:pPr/>
              <a:t>8.6.2017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9072-4EEB-4C28-835F-368D1693AA1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43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03A0-1CE4-49AC-9C99-44B66771CCAB}" type="datetimeFigureOut">
              <a:rPr lang="cs-CZ" smtClean="0"/>
              <a:pPr/>
              <a:t>8.6.2017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9072-4EEB-4C28-835F-368D1693AA17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295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03A0-1CE4-49AC-9C99-44B66771CCAB}" type="datetimeFigureOut">
              <a:rPr lang="cs-CZ" smtClean="0"/>
              <a:pPr/>
              <a:t>8.6.2017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9072-4EEB-4C28-835F-368D1693AA1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7037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03A0-1CE4-49AC-9C99-44B66771CCAB}" type="datetimeFigureOut">
              <a:rPr lang="cs-CZ" smtClean="0"/>
              <a:pPr/>
              <a:t>8.6.2017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9072-4EEB-4C28-835F-368D1693AA1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599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03A0-1CE4-49AC-9C99-44B66771CCAB}" type="datetimeFigureOut">
              <a:rPr lang="cs-CZ" smtClean="0"/>
              <a:pPr/>
              <a:t>8.6.2017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9072-4EEB-4C28-835F-368D1693AA1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3432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03A0-1CE4-49AC-9C99-44B66771CCAB}" type="datetimeFigureOut">
              <a:rPr lang="cs-CZ" smtClean="0"/>
              <a:pPr/>
              <a:t>8.6.2017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9072-4EEB-4C28-835F-368D1693AA1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4494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5A603A0-1CE4-49AC-9C99-44B66771CCAB}" type="datetimeFigureOut">
              <a:rPr lang="cs-CZ" smtClean="0"/>
              <a:pPr/>
              <a:t>8.6.2017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3F9072-4EEB-4C28-835F-368D1693AA1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8940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03A0-1CE4-49AC-9C99-44B66771CCAB}" type="datetimeFigureOut">
              <a:rPr lang="cs-CZ" smtClean="0"/>
              <a:pPr/>
              <a:t>8.6.2017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9072-4EEB-4C28-835F-368D1693AA1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37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00000"/>
            <a:ext cx="10752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720000" y="4032000"/>
            <a:ext cx="10752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173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03A0-1CE4-49AC-9C99-44B66771CCAB}" type="datetimeFigureOut">
              <a:rPr lang="cs-CZ" smtClean="0"/>
              <a:pPr/>
              <a:t>8.6.2017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9072-4EEB-4C28-835F-368D1693AA1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580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03A0-1CE4-49AC-9C99-44B66771CCAB}" type="datetimeFigureOut">
              <a:rPr lang="cs-CZ" smtClean="0"/>
              <a:pPr/>
              <a:t>8.6.2017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9072-4EEB-4C28-835F-368D1693AA1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489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00000"/>
            <a:ext cx="10752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720000" y="4032000"/>
            <a:ext cx="10752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45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720000" y="2412000"/>
            <a:ext cx="10752000" cy="3744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720000" y="1440000"/>
            <a:ext cx="10752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20000" y="1836000"/>
            <a:ext cx="10752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53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12192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2016000" y="2610000"/>
            <a:ext cx="9696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1128000" y="2636837"/>
            <a:ext cx="72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12192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rgbClr val="F5F5F5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382" y="202407"/>
            <a:ext cx="5270169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527382" y="1137600"/>
            <a:ext cx="1113723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80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3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00000"/>
            <a:ext cx="528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6192000" y="1800000"/>
            <a:ext cx="528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550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00000"/>
            <a:ext cx="10752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720000" y="4032000"/>
            <a:ext cx="10752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970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12192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rgbClr val="AFDDFA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rgbClr val="F5F5F5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80000" y="0"/>
            <a:ext cx="11232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00" y="1800000"/>
            <a:ext cx="10752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20000" y="6516000"/>
            <a:ext cx="148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256000" y="6516000"/>
            <a:ext cx="92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520000" y="6516000"/>
            <a:ext cx="62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12192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5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12192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rgbClr val="AFDDFA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rgbClr val="F5F5F5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80000" y="0"/>
            <a:ext cx="11232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00" y="1800000"/>
            <a:ext cx="10752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20000" y="6516000"/>
            <a:ext cx="148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256000" y="6516000"/>
            <a:ext cx="92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520000" y="6516000"/>
            <a:ext cx="62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12192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0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12192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rgbClr val="AFDDFA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rgbClr val="F5F5F5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80000" y="0"/>
            <a:ext cx="11232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00" y="1800000"/>
            <a:ext cx="10752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20000" y="6516000"/>
            <a:ext cx="148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256000" y="6516000"/>
            <a:ext cx="92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520000" y="6516000"/>
            <a:ext cx="62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12192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0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5A603A0-1CE4-49AC-9C99-44B66771CCAB}" type="datetimeFigureOut">
              <a:rPr lang="cs-CZ" smtClean="0"/>
              <a:pPr/>
              <a:t>8.6.2017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43F9072-4EEB-4C28-835F-368D1693AA17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5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sv.cz/ISPV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3558" y="2711116"/>
            <a:ext cx="11036968" cy="128515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latin typeface="Trebuchet MS" panose="020B0603020202020204" pitchFamily="34" charset="0"/>
              </a:rPr>
              <a:t>Výzva MAS</a:t>
            </a:r>
            <a:br>
              <a:rPr lang="cs-CZ" sz="4000" b="1" dirty="0" smtClean="0">
                <a:latin typeface="Trebuchet MS" panose="020B0603020202020204" pitchFamily="34" charset="0"/>
              </a:rPr>
            </a:br>
            <a:r>
              <a:rPr lang="cs-CZ" sz="4000" b="1" dirty="0" smtClean="0">
                <a:latin typeface="Trebuchet MS" panose="020B0603020202020204" pitchFamily="34" charset="0"/>
              </a:rPr>
              <a:t>z Operačního programu zaměstnanost (OPZ)</a:t>
            </a:r>
            <a:endParaRPr lang="cs-CZ" sz="4000" b="1" dirty="0">
              <a:latin typeface="Trebuchet MS" panose="020B0603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 smtClean="0">
              <a:latin typeface="Trebuchet MS" panose="020B0603020202020204" pitchFamily="34" charset="0"/>
            </a:endParaRPr>
          </a:p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Podpora rodin i.</a:t>
            </a:r>
          </a:p>
          <a:p>
            <a:r>
              <a:rPr lang="cs-CZ" cap="none" dirty="0" smtClean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Seminář pro žadatele, 7. června 2017 od 13.30 hodin</a:t>
            </a:r>
          </a:p>
          <a:p>
            <a:endParaRPr lang="cs-CZ" dirty="0">
              <a:latin typeface="Trebuchet MS" panose="020B0603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0051" y="714318"/>
            <a:ext cx="3792041" cy="84132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53448" y="827002"/>
            <a:ext cx="1057483" cy="60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89919" y="334885"/>
            <a:ext cx="10018712" cy="609247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Příprava žádosti o podporu</a:t>
            </a:r>
            <a:endParaRPr lang="cs-CZ" sz="3200" b="1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889919" y="1108011"/>
            <a:ext cx="10365514" cy="5184576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cs-CZ" sz="1700" b="1" u="sng" cap="all" dirty="0" smtClean="0"/>
              <a:t>3. Jak ověříme, že jsme byli úspěšní?</a:t>
            </a:r>
            <a:r>
              <a:rPr lang="cs-CZ" sz="1700" dirty="0" smtClean="0"/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700" dirty="0" smtClean="0"/>
              <a:t>Základním nástrojem jsou </a:t>
            </a:r>
            <a:r>
              <a:rPr lang="cs-CZ" sz="1700" b="1" dirty="0" smtClean="0"/>
              <a:t>indikátory</a:t>
            </a:r>
            <a:r>
              <a:rPr lang="cs-CZ" sz="1700" dirty="0" smtClean="0"/>
              <a:t> OPZ.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700" b="1" dirty="0" smtClean="0"/>
              <a:t>U indikátorů se setkáváme s dělením na: </a:t>
            </a:r>
            <a:endParaRPr lang="cs-CZ" sz="1700" dirty="0" smtClean="0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Font typeface="Calibri" pitchFamily="34" charset="0"/>
              <a:buNone/>
            </a:pPr>
            <a:r>
              <a:rPr lang="cs-CZ" sz="1700" dirty="0" smtClean="0"/>
              <a:t>	</a:t>
            </a:r>
            <a:r>
              <a:rPr lang="cs-CZ" sz="1700" b="1" dirty="0" smtClean="0"/>
              <a:t>1) Výstupy </a:t>
            </a:r>
            <a:r>
              <a:rPr lang="cs-CZ" sz="1700" dirty="0" smtClean="0"/>
              <a:t>= indikátory se závazkem,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itchFamily="34" charset="0"/>
              <a:buNone/>
            </a:pPr>
            <a:r>
              <a:rPr lang="cs-CZ" sz="1700" b="1" dirty="0" smtClean="0"/>
              <a:t>	2) Výsledky </a:t>
            </a:r>
            <a:r>
              <a:rPr lang="cs-CZ" sz="1700" dirty="0" smtClean="0"/>
              <a:t>= indikátory bez závazku, ale je nutné je sledovat.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alibri" pitchFamily="34" charset="0"/>
              <a:buNone/>
            </a:pPr>
            <a:r>
              <a:rPr lang="cs-CZ" sz="1700" b="1" dirty="0" smtClean="0"/>
              <a:t>Doporučení:</a:t>
            </a:r>
            <a:endParaRPr lang="cs-CZ" sz="1700" dirty="0" smtClean="0"/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700" dirty="0" smtClean="0"/>
              <a:t>každá aktivita musí mít nějaký konkrétní, měřitelný a dokladovatelný výstup,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cs-CZ" sz="1700" dirty="0" smtClean="0"/>
              <a:t>indikátory jsou ukazatele úspěchu, naplnění cíle, a to v předem stanovené míře, </a:t>
            </a:r>
            <a:br>
              <a:rPr lang="cs-CZ" sz="1700" dirty="0" smtClean="0"/>
            </a:br>
            <a:r>
              <a:rPr lang="cs-CZ" sz="1700" dirty="0" smtClean="0"/>
              <a:t>např. 5 rekvalifikovaných osob – doloženo smlouvami s účastníky a prezenčními listinami.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700" dirty="0" smtClean="0"/>
              <a:t>V rámci přípravy projektu je dále nutné promýšlet veškerá možná </a:t>
            </a:r>
            <a:r>
              <a:rPr lang="cs-CZ" sz="1700" b="1" dirty="0" smtClean="0"/>
              <a:t>rizika</a:t>
            </a:r>
            <a:r>
              <a:rPr lang="cs-CZ" sz="1700" dirty="0" smtClean="0"/>
              <a:t>.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alibri" pitchFamily="34" charset="0"/>
              <a:buNone/>
            </a:pPr>
            <a:r>
              <a:rPr lang="cs-CZ" sz="1700" b="1" dirty="0" smtClean="0"/>
              <a:t>Doporučení: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700" dirty="0" smtClean="0"/>
              <a:t>pojmenujte rizika úspěšné realizace projektu,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700" dirty="0" smtClean="0"/>
              <a:t>popište způsoby eliminace těchto rizik či záložní strategie v případě, že se rizika naplní,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700" b="1" dirty="0" smtClean="0"/>
              <a:t>rozlište: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b="1" dirty="0" smtClean="0"/>
              <a:t>                 rizika na straně cílové skupiny </a:t>
            </a:r>
            <a:r>
              <a:rPr lang="cs-CZ" sz="1700" dirty="0" smtClean="0"/>
              <a:t>(např. demotivace, fluktuace, nepřipravenost),</a:t>
            </a:r>
          </a:p>
          <a:p>
            <a:pPr marL="414000" lvl="1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itchFamily="34" charset="0"/>
              <a:buNone/>
            </a:pPr>
            <a:r>
              <a:rPr lang="cs-CZ" sz="1700" b="1" dirty="0" smtClean="0"/>
              <a:t>        rizika na straně realizátora </a:t>
            </a:r>
            <a:r>
              <a:rPr lang="cs-CZ" sz="1700" dirty="0" smtClean="0"/>
              <a:t>(např. málo kreativní tým, nízká kvalifikace, neznalost terénu, fluktuace),</a:t>
            </a:r>
          </a:p>
          <a:p>
            <a:pPr marL="414000" lvl="1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itchFamily="34" charset="0"/>
              <a:buNone/>
            </a:pPr>
            <a:r>
              <a:rPr lang="cs-CZ" sz="1700" b="1" dirty="0" smtClean="0"/>
              <a:t>        vnější rizika </a:t>
            </a:r>
            <a:r>
              <a:rPr lang="cs-CZ" sz="1700" dirty="0" smtClean="0"/>
              <a:t>(např. ekonomická krize, komunální volby).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30301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57835" y="545432"/>
            <a:ext cx="10018712" cy="1174917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Představení výzvy</a:t>
            </a:r>
            <a:b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3200" b="1" dirty="0" smtClean="0"/>
              <a:t>Termíny a alokace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34298" y="1928896"/>
            <a:ext cx="10018712" cy="4494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Finanční alokace výzvy</a:t>
            </a:r>
          </a:p>
          <a:p>
            <a:r>
              <a:rPr lang="cs-CZ" dirty="0" smtClean="0"/>
              <a:t>Rozhodná pro výběr projektů k financování: 		</a:t>
            </a:r>
            <a:r>
              <a:rPr lang="cs-CZ" b="1" dirty="0" smtClean="0"/>
              <a:t>1 371 500,- Kč</a:t>
            </a:r>
          </a:p>
          <a:p>
            <a:r>
              <a:rPr lang="cs-CZ" dirty="0" smtClean="0"/>
              <a:t>Podpora: 				                	</a:t>
            </a:r>
            <a:r>
              <a:rPr lang="cs-CZ" b="1" dirty="0" smtClean="0"/>
              <a:t>1 371 500,- Kč</a:t>
            </a:r>
          </a:p>
          <a:p>
            <a:r>
              <a:rPr lang="cs-CZ" dirty="0" smtClean="0"/>
              <a:t>Minimální výše celkových způsobilých výdajů: 		</a:t>
            </a:r>
            <a:r>
              <a:rPr lang="cs-CZ" b="1" dirty="0" smtClean="0"/>
              <a:t>   400 000,- Kč</a:t>
            </a:r>
          </a:p>
          <a:p>
            <a:r>
              <a:rPr lang="cs-CZ" dirty="0" smtClean="0"/>
              <a:t>Maximální výše celkových způsobilých výdajů: 		</a:t>
            </a:r>
            <a:r>
              <a:rPr lang="cs-CZ" b="1" dirty="0" smtClean="0"/>
              <a:t>1 371 500,- Kč</a:t>
            </a:r>
          </a:p>
          <a:p>
            <a:r>
              <a:rPr lang="cs-CZ" dirty="0" smtClean="0"/>
              <a:t>Maximální délka projektu:				</a:t>
            </a:r>
            <a:r>
              <a:rPr lang="cs-CZ" b="1" dirty="0" smtClean="0"/>
              <a:t>       36 měsíců</a:t>
            </a:r>
          </a:p>
          <a:p>
            <a:r>
              <a:rPr lang="cs-CZ" dirty="0" smtClean="0"/>
              <a:t>Nejzazší datum pro ukončení fyzické realizace projektu: 	  </a:t>
            </a:r>
            <a:r>
              <a:rPr lang="cs-CZ" b="1" dirty="0" smtClean="0"/>
              <a:t>30. září 2021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Forma podpory:</a:t>
            </a:r>
            <a:r>
              <a:rPr lang="cs-CZ" dirty="0" smtClean="0"/>
              <a:t>	Ex ante/Ex post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007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18257" y="385011"/>
            <a:ext cx="10018712" cy="677612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Představení výzvy - </a:t>
            </a:r>
            <a:r>
              <a:rPr lang="cs-CZ" sz="3200" b="1" dirty="0" smtClean="0"/>
              <a:t>Oprávnění žadatelé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162636" y="1194802"/>
            <a:ext cx="10018712" cy="44359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 smtClean="0"/>
              <a:t>Oprávnění žadatelé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Místní akční skupina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Obce a dobrovolné svazky obcí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Organizace zřizované obcemi a organizace zřizované kraji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Nestátní neziskové organizace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Poradenské a vzdělávací instituce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Sociální partneři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Školy a školská zařízení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Obchodní korporace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OSVČ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498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938046" y="786064"/>
            <a:ext cx="10018712" cy="629485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Představení výzvy – </a:t>
            </a:r>
            <a:r>
              <a:rPr lang="cs-CZ" sz="3200" b="1" dirty="0" smtClean="0"/>
              <a:t>Cílové skupiny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50341" y="1708149"/>
            <a:ext cx="8526796" cy="2206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 smtClean="0"/>
              <a:t>Cílové skupiny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Rodiče samoživitelé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Osoby pečující o malé děti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Osoby vracející se na trh práce po návratu z mateřské/rodičovské dovolené</a:t>
            </a:r>
          </a:p>
        </p:txBody>
      </p:sp>
    </p:spTree>
    <p:extLst>
      <p:ext uri="{BB962C8B-B14F-4D97-AF65-F5344CB8AC3E}">
        <p14:creationId xmlns:p14="http://schemas.microsoft.com/office/powerpoint/2010/main" val="264016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513349" y="352926"/>
            <a:ext cx="10018712" cy="107866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Představení výzvy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200" b="1" dirty="0" smtClean="0"/>
              <a:t>Míra podpory – rozpad zdrojů financování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84418981"/>
              </p:ext>
            </p:extLst>
          </p:nvPr>
        </p:nvGraphicFramePr>
        <p:xfrm>
          <a:off x="513349" y="1617758"/>
          <a:ext cx="11101134" cy="4719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1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9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0585"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smtClean="0">
                          <a:solidFill>
                            <a:schemeClr val="tx1"/>
                          </a:solidFill>
                        </a:rPr>
                        <a:t>Typ příjemce dle pravidel</a:t>
                      </a:r>
                      <a:endParaRPr lang="cs-CZ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smtClean="0">
                          <a:solidFill>
                            <a:schemeClr val="tx1"/>
                          </a:solidFill>
                        </a:rPr>
                        <a:t>Evropský podíl</a:t>
                      </a:r>
                      <a:endParaRPr lang="cs-CZ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smtClean="0">
                          <a:solidFill>
                            <a:schemeClr val="tx1"/>
                          </a:solidFill>
                        </a:rPr>
                        <a:t>Příjemce</a:t>
                      </a:r>
                      <a:endParaRPr lang="cs-CZ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smtClean="0">
                          <a:solidFill>
                            <a:schemeClr val="tx1"/>
                          </a:solidFill>
                        </a:rPr>
                        <a:t>Státní rozpočet</a:t>
                      </a:r>
                      <a:endParaRPr lang="cs-CZ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585">
                <a:tc>
                  <a:txBody>
                    <a:bodyPr/>
                    <a:lstStyle/>
                    <a:p>
                      <a:r>
                        <a:rPr lang="cs-CZ" sz="1900" dirty="0" smtClean="0"/>
                        <a:t>Školy a školská zařízení zřizována</a:t>
                      </a:r>
                      <a:r>
                        <a:rPr lang="cs-CZ" sz="1900" baseline="0" dirty="0" smtClean="0"/>
                        <a:t> ministerstvy dle školského zákona (561/2004 Sb.)</a:t>
                      </a:r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smtClean="0"/>
                        <a:t>85 %</a:t>
                      </a:r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smtClean="0"/>
                        <a:t>0 %</a:t>
                      </a:r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smtClean="0"/>
                        <a:t>15 %</a:t>
                      </a:r>
                      <a:endParaRPr lang="cs-CZ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585">
                <a:tc>
                  <a:txBody>
                    <a:bodyPr/>
                    <a:lstStyle/>
                    <a:p>
                      <a:r>
                        <a:rPr lang="cs-CZ" sz="1900" dirty="0" smtClean="0"/>
                        <a:t>Obce, příspěvkové organizace zřizované kraji a obcemi (s</a:t>
                      </a:r>
                      <a:r>
                        <a:rPr lang="cs-CZ" sz="1900" baseline="0" dirty="0" smtClean="0"/>
                        <a:t> výjimkou škol a školských zařízení), dobrovolné svazky obcí</a:t>
                      </a:r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smtClean="0"/>
                        <a:t>85 %</a:t>
                      </a:r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smtClean="0"/>
                        <a:t>5</a:t>
                      </a:r>
                      <a:r>
                        <a:rPr lang="cs-CZ" sz="1900" baseline="0" dirty="0" smtClean="0"/>
                        <a:t> %</a:t>
                      </a:r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smtClean="0"/>
                        <a:t>10 %</a:t>
                      </a:r>
                      <a:endParaRPr lang="cs-CZ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585">
                <a:tc>
                  <a:txBody>
                    <a:bodyPr/>
                    <a:lstStyle/>
                    <a:p>
                      <a:r>
                        <a:rPr lang="cs-CZ" sz="1900" dirty="0" smtClean="0"/>
                        <a:t>Právnické osoby vykonávající činnosti škol</a:t>
                      </a:r>
                      <a:r>
                        <a:rPr lang="cs-CZ" sz="1900" baseline="0" dirty="0" smtClean="0"/>
                        <a:t> a školských zařízení (zapsané ve školském rejstříku)</a:t>
                      </a:r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smtClean="0"/>
                        <a:t>85 %</a:t>
                      </a:r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smtClean="0"/>
                        <a:t>0 %</a:t>
                      </a:r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smtClean="0"/>
                        <a:t>15 %</a:t>
                      </a:r>
                      <a:endParaRPr lang="cs-CZ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2264">
                <a:tc>
                  <a:txBody>
                    <a:bodyPr/>
                    <a:lstStyle/>
                    <a:p>
                      <a:r>
                        <a:rPr lang="cs-CZ" sz="1900" dirty="0" smtClean="0"/>
                        <a:t>Soukromoprávní subjekty vykonávající veřejně prospěšnou činnost:</a:t>
                      </a:r>
                      <a:r>
                        <a:rPr lang="cs-CZ" sz="1900" baseline="0" dirty="0" smtClean="0"/>
                        <a:t> o.p.s., spolky, ústavy, církve a náboženské společnosti, nadace a nadační fondy, MAS, hospodářská komora, agrární komora, svazy, asociace</a:t>
                      </a:r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smtClean="0"/>
                        <a:t>85</a:t>
                      </a:r>
                      <a:r>
                        <a:rPr lang="cs-CZ" sz="1900" baseline="0" dirty="0" smtClean="0"/>
                        <a:t> %</a:t>
                      </a:r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smtClean="0"/>
                        <a:t>0 %</a:t>
                      </a:r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smtClean="0"/>
                        <a:t>15 %</a:t>
                      </a:r>
                      <a:endParaRPr lang="cs-CZ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7316">
                <a:tc>
                  <a:txBody>
                    <a:bodyPr/>
                    <a:lstStyle/>
                    <a:p>
                      <a:r>
                        <a:rPr lang="cs-CZ" sz="1900" dirty="0" smtClean="0"/>
                        <a:t>Ostatní subjekty</a:t>
                      </a:r>
                      <a:r>
                        <a:rPr lang="cs-CZ" sz="1900" baseline="0" dirty="0" smtClean="0"/>
                        <a:t> neobsažené ve výše uvedených kategoriích: obchodní společnosti, evropské hospodářské zájmové sdružení, státní podniky, družstva, OSVČ, profesní komory</a:t>
                      </a:r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smtClean="0"/>
                        <a:t>85 %</a:t>
                      </a:r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smtClean="0"/>
                        <a:t>15</a:t>
                      </a:r>
                      <a:r>
                        <a:rPr lang="cs-CZ" sz="1900" baseline="0" dirty="0" smtClean="0"/>
                        <a:t> %</a:t>
                      </a:r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smtClean="0"/>
                        <a:t>0 %</a:t>
                      </a:r>
                      <a:endParaRPr lang="cs-CZ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1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85241" y="465221"/>
            <a:ext cx="10183812" cy="1158875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Představení výzvy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300" b="1" dirty="0" smtClean="0"/>
              <a:t>Informace o křížovém financování a nepřímých nákladech</a:t>
            </a:r>
            <a:endParaRPr lang="cs-CZ" sz="33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967791" y="1784518"/>
            <a:ext cx="10018712" cy="4343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Křížové financování</a:t>
            </a:r>
          </a:p>
          <a:p>
            <a:r>
              <a:rPr lang="cs-CZ" sz="2400" dirty="0" smtClean="0"/>
              <a:t>Maximální objem prostředků, které mohou být v rámci výzvy přiděleny pro křížové financování: </a:t>
            </a:r>
            <a:r>
              <a:rPr lang="cs-CZ" sz="2400" b="1" dirty="0" smtClean="0"/>
              <a:t>274 300,- Kč</a:t>
            </a:r>
          </a:p>
          <a:p>
            <a:r>
              <a:rPr lang="cs-CZ" sz="2400" dirty="0" smtClean="0"/>
              <a:t>Maximální podíl nákladů na křížové financování na celkových přímých způsobilých nákladech projektu: </a:t>
            </a:r>
            <a:r>
              <a:rPr lang="cs-CZ" sz="2400" b="1" dirty="0" smtClean="0"/>
              <a:t>20%</a:t>
            </a:r>
            <a:endParaRPr lang="cs-CZ" sz="2400" b="1" dirty="0"/>
          </a:p>
          <a:p>
            <a:pPr marL="0" indent="0">
              <a:buNone/>
            </a:pPr>
            <a:r>
              <a:rPr lang="cs-CZ" sz="2400" b="1" dirty="0" smtClean="0"/>
              <a:t>Nepřímé náklady</a:t>
            </a:r>
          </a:p>
          <a:p>
            <a:r>
              <a:rPr lang="cs-CZ" sz="2400" dirty="0" smtClean="0"/>
              <a:t>Nepřímé náklady mohou dosahovat </a:t>
            </a:r>
            <a:r>
              <a:rPr lang="cs-CZ" sz="2400" b="1" dirty="0" smtClean="0"/>
              <a:t>maximálně 25% </a:t>
            </a:r>
            <a:r>
              <a:rPr lang="cs-CZ" sz="2400" dirty="0" smtClean="0"/>
              <a:t>přímých způsobilých nákladů projektu</a:t>
            </a:r>
          </a:p>
          <a:p>
            <a:r>
              <a:rPr lang="cs-CZ" sz="2400" dirty="0" smtClean="0"/>
              <a:t>Podíl nákupu služeb – více než 60% celkových způsobilých výdajů – sníží se nepřímé náklady na </a:t>
            </a:r>
            <a:r>
              <a:rPr lang="cs-CZ" sz="2400" b="1" dirty="0" smtClean="0"/>
              <a:t>15%</a:t>
            </a:r>
            <a:r>
              <a:rPr lang="cs-CZ" sz="2400" dirty="0" smtClean="0"/>
              <a:t> (nákup služeb nad 90% = nepřímé náklady </a:t>
            </a:r>
            <a:r>
              <a:rPr lang="cs-CZ" sz="2400" b="1" dirty="0" smtClean="0"/>
              <a:t>5%</a:t>
            </a:r>
            <a:r>
              <a:rPr lang="cs-CZ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61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29619" y="481262"/>
            <a:ext cx="10183812" cy="1110749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Představení výzvy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300" b="1" dirty="0" smtClean="0"/>
              <a:t>Informace o nepřímých nákladech</a:t>
            </a:r>
            <a:endParaRPr lang="cs-CZ" sz="33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194719" y="1800559"/>
            <a:ext cx="10018712" cy="4160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Nepřímé náklady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Pojištění </a:t>
            </a:r>
            <a:r>
              <a:rPr lang="cs-CZ" sz="2400" dirty="0"/>
              <a:t>odpovědnosti za škodu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Cestovné pečujících/doprovázejících osob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Nájem prostor pro administrativní zajištění projektu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Náklady na úklid </a:t>
            </a:r>
            <a:endParaRPr lang="cs-CZ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Kancelářské </a:t>
            </a:r>
            <a:r>
              <a:rPr lang="cs-CZ" sz="2400" dirty="0"/>
              <a:t>prostředky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Náklady na vedení projektu (zpráva o realizaci)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Propagace příměstských </a:t>
            </a:r>
            <a:r>
              <a:rPr lang="cs-CZ" sz="2400" dirty="0" smtClean="0"/>
              <a:t>táborů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8494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46244" y="364884"/>
            <a:ext cx="10183812" cy="1110749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Představení výzvy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300" b="1" dirty="0" smtClean="0"/>
              <a:t>Informace o křížovém financování</a:t>
            </a:r>
            <a:endParaRPr lang="cs-CZ" sz="33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178094" y="1601053"/>
            <a:ext cx="10310095" cy="45503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b="1" dirty="0" smtClean="0"/>
              <a:t>Křížové financování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Způsob doplňkového financování (smyslem je umožnit v projektech financovaných z ESF </a:t>
            </a:r>
            <a:r>
              <a:rPr lang="cs-CZ" sz="2400" dirty="0" smtClean="0"/>
              <a:t>– Evropský sociální fond – realizaci </a:t>
            </a:r>
            <a:r>
              <a:rPr lang="cs-CZ" sz="2400" dirty="0"/>
              <a:t>také některých aktivit, které spadají do oblasti pomoci </a:t>
            </a:r>
            <a:r>
              <a:rPr lang="cs-CZ" sz="2400" dirty="0" smtClean="0"/>
              <a:t>EFRR – Evropský fond pro regionální rozvoj)</a:t>
            </a:r>
            <a:endParaRPr lang="cs-CZ" sz="2400" dirty="0"/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400" b="1" dirty="0"/>
              <a:t>Co patří do křížového financování: </a:t>
            </a:r>
            <a:r>
              <a:rPr lang="cs-CZ" sz="2400" dirty="0"/>
              <a:t>výdaje za nákup infrastruktury a za rekonstrukci infrastruktury v rozsahu větším než jsou drobné stavební úpravy (nad 40 tis. Kč)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400" b="1" dirty="0"/>
              <a:t>Za infrastrukturu se považují: </a:t>
            </a:r>
            <a:r>
              <a:rPr lang="cs-CZ" sz="2400" dirty="0"/>
              <a:t>budovy, stavby, pozemky a technická zařízení nezbytná pro fungování budov a staveb, s nemovitostmi pevně spojená (vodovod, kanalizace, energetické, komunikační vedení apod.)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400" b="1" dirty="0"/>
              <a:t>Za infrastrukturu se nepovažují: </a:t>
            </a:r>
            <a:r>
              <a:rPr lang="cs-CZ" sz="2400" dirty="0"/>
              <a:t>movité a samostatně pořizované věci využívané  při realizaci projektů (vybavení, nábytek, učební pomůcky, přístroje sloužící k výuce nebo používané při výzkumu a vývoji apod.)</a:t>
            </a:r>
          </a:p>
        </p:txBody>
      </p:sp>
    </p:spTree>
    <p:extLst>
      <p:ext uri="{BB962C8B-B14F-4D97-AF65-F5344CB8AC3E}">
        <p14:creationId xmlns:p14="http://schemas.microsoft.com/office/powerpoint/2010/main" val="21797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Podporované aktivity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96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258888" y="786063"/>
            <a:ext cx="10018712" cy="726407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Podporované aktivity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258888" y="1707900"/>
            <a:ext cx="10018712" cy="13721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Zařízení péče </a:t>
            </a:r>
            <a:r>
              <a:rPr lang="cs-CZ" sz="2400" dirty="0"/>
              <a:t>o děti zajišťující péči o děti v době mimoškolního </a:t>
            </a:r>
            <a:r>
              <a:rPr lang="cs-CZ" sz="2400" dirty="0" smtClean="0"/>
              <a:t>vyučování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Příměstské tábory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32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Program semináře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6967" y="1912399"/>
            <a:ext cx="10018713" cy="391088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Představení výzvy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Podporované aktivity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Indikátory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Způsobilost výdajů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Proces hodnocení a výběru projektů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Publicita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IS KP14+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Zpráva o realizaci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Důležité odkazy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203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81372" y="817061"/>
            <a:ext cx="10018712" cy="1323975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Podporované aktivity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600" b="1" dirty="0" smtClean="0"/>
              <a:t>Zařízení péče o děti zajišťující péči o děti v době mimo školní vyučování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81372" y="2445837"/>
            <a:ext cx="10692482" cy="36020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Vybudování zařízení a zajištění služeb péče o děti mimo režim vyhlášky č. 74/2005 Sb., o zájmovém vzdělávání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Doplnění chybějící kapacity stávajících institucionálních forem (školní druženy, kluby) s dobou provozu odpovídající potřebám rodičů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Cíl: zajištění péče o děti v době mimo školní vyučování, kdy jsou rodiče v zaměstnání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Určeno pro žáky 1. stupně</a:t>
            </a:r>
          </a:p>
        </p:txBody>
      </p:sp>
    </p:spTree>
    <p:extLst>
      <p:ext uri="{BB962C8B-B14F-4D97-AF65-F5344CB8AC3E}">
        <p14:creationId xmlns:p14="http://schemas.microsoft.com/office/powerpoint/2010/main" val="42938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25751" y="752893"/>
            <a:ext cx="10018712" cy="1323975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Podporované aktivity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600" b="1" dirty="0" smtClean="0"/>
              <a:t>Zařízení péče  o děti zajišťující péči o děti v době mimo školní vyučování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25751" y="2365627"/>
            <a:ext cx="10548102" cy="36020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/>
              <a:t>Minimální kapacita </a:t>
            </a:r>
            <a:r>
              <a:rPr lang="cs-CZ" sz="2400" dirty="0" smtClean="0"/>
              <a:t>zřizovaného zařízení je </a:t>
            </a:r>
            <a:r>
              <a:rPr lang="cs-CZ" sz="2400" b="1" dirty="0" smtClean="0"/>
              <a:t>5 dětí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/>
              <a:t>Optimální</a:t>
            </a:r>
            <a:r>
              <a:rPr lang="cs-CZ" sz="2400" dirty="0" smtClean="0"/>
              <a:t> počet na jednu pečující osobu je </a:t>
            </a:r>
            <a:r>
              <a:rPr lang="cs-CZ" sz="2400" b="1" dirty="0" smtClean="0"/>
              <a:t>nejvýše 15 dětí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Doprovody dětí před/po vyučování do/z provozovaného zařízení a náklady na pečující osobu v době pobytu dětí ve venkovních prostorách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Možno sdílet prostory se školní družinou – časové i účetní odlišení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Písemná smlouva příjemce s rodiči dětí o poskytování služby, a to s aktualizací na každé pololetí</a:t>
            </a:r>
          </a:p>
        </p:txBody>
      </p:sp>
    </p:spTree>
    <p:extLst>
      <p:ext uri="{BB962C8B-B14F-4D97-AF65-F5344CB8AC3E}">
        <p14:creationId xmlns:p14="http://schemas.microsoft.com/office/powerpoint/2010/main" val="8606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41793" y="529389"/>
            <a:ext cx="10018712" cy="109537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Podporované aktivity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200" b="1" dirty="0" smtClean="0"/>
              <a:t>Příměstské tábory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41793" y="1788110"/>
            <a:ext cx="10018712" cy="43239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Zajištění služeb péče o děti v době školních prázdnin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Může být zrealizován i jako samostatný projekt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Nemůže být souběžně realizován s aktivitou doprovody na kroužky a zájmové aktivity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Nepobytové tábory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Doba konání omezena pouze na pracovní dny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/>
              <a:t>Minimální</a:t>
            </a:r>
            <a:r>
              <a:rPr lang="cs-CZ" sz="2400" dirty="0" smtClean="0"/>
              <a:t> kapacita je </a:t>
            </a:r>
            <a:r>
              <a:rPr lang="cs-CZ" sz="2400" b="1" dirty="0" smtClean="0"/>
              <a:t>10 dětí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Písemná smlouva příjemce s rodiči dětí o poskytování služby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Vedení denní evidence přítomných dětí</a:t>
            </a:r>
          </a:p>
        </p:txBody>
      </p:sp>
    </p:spTree>
    <p:extLst>
      <p:ext uri="{BB962C8B-B14F-4D97-AF65-F5344CB8AC3E}">
        <p14:creationId xmlns:p14="http://schemas.microsoft.com/office/powerpoint/2010/main" val="416280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89919" y="429126"/>
            <a:ext cx="10018712" cy="1323975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Podporované aktivity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3200" b="1" dirty="0" smtClean="0"/>
              <a:t>Podmínky cílové skupiny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89919" y="1980617"/>
            <a:ext cx="10740607" cy="38747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Výdaje, které nemají přímý vztah k cílové skupině – NEJSOU způsobilými náklady projektu (např. stravné dětí, jízdné, vstupné, animační služby…) – nemohou být součástí rozpočtu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Musí být zajištěna vazba obou rodičů (příp. jiných pečujících osob) na trh práce: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- jsou zaměstnaní, vykonávají podnikatelskou činnost nebo</a:t>
            </a:r>
          </a:p>
          <a:p>
            <a:pPr marL="0" indent="0">
              <a:buNone/>
            </a:pPr>
            <a:r>
              <a:rPr lang="cs-CZ" sz="2400" dirty="0" smtClean="0"/>
              <a:t>- v případě nezaměstnanosti si zaměstnání aktivně hledají, jsou zapojeni v procesu vzdělávání či rekvalifikace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Osoby pečující o dítě jsou vedeny v přihlášce dítěte do zařízení</a:t>
            </a:r>
          </a:p>
        </p:txBody>
      </p:sp>
    </p:spTree>
    <p:extLst>
      <p:ext uri="{BB962C8B-B14F-4D97-AF65-F5344CB8AC3E}">
        <p14:creationId xmlns:p14="http://schemas.microsoft.com/office/powerpoint/2010/main" val="289041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09709" y="493295"/>
            <a:ext cx="10018712" cy="1323975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Podporované aktivity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3200" b="1" dirty="0" smtClean="0"/>
              <a:t>Povinná dokumentace pro aktivity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09709" y="2044785"/>
            <a:ext cx="10596228" cy="40191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Písemná smlouva s rodiči dětí o poskytování služby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Evidence přítomnosti dětí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Doklady o vazbě rodičů (osob pečujících o děti ve společné domácnosti) na trh práce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Frekvence dokládání – před přijetím dítěte do zařízení a aktualizace s každou monitorovací zprávou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/>
              <a:t>Výdaje, které nebudou součástí projektu (např. stravné dětí), ale </a:t>
            </a:r>
            <a:r>
              <a:rPr lang="cs-CZ" sz="2400" b="1" smtClean="0"/>
              <a:t>jsou nezbytné </a:t>
            </a:r>
            <a:r>
              <a:rPr lang="cs-CZ" sz="2400" b="1" dirty="0" smtClean="0"/>
              <a:t>pro realizaci projektu, je potřeba přesně definovat v projektové žádosti!</a:t>
            </a:r>
          </a:p>
        </p:txBody>
      </p:sp>
    </p:spTree>
    <p:extLst>
      <p:ext uri="{BB962C8B-B14F-4D97-AF65-F5344CB8AC3E}">
        <p14:creationId xmlns:p14="http://schemas.microsoft.com/office/powerpoint/2010/main" val="12024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57835" y="593558"/>
            <a:ext cx="10018712" cy="1159543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Podporované aktivity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200" b="1" dirty="0" smtClean="0"/>
              <a:t>Podpořené osoby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57834" y="2092911"/>
            <a:ext cx="10355597" cy="43148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Do indikátorů je možno započítat vždy jen jednoho z rodičů (příp. osob pečujících o dítě ve společné domácnosti)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Pokud je v zařízení více sourozenců nebo dítě využívá více služeb – podpořenou osobou je stále jen jeden z rodičů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Pokud je dítě ve střídavé péči, započte se do podpořených osob jedna osoba z každé domácnosti, tj. dítě může navštěvovat dvě různá zařízení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/>
              <a:t>Doporučení:</a:t>
            </a:r>
            <a:r>
              <a:rPr lang="cs-CZ" sz="2400" dirty="0" smtClean="0"/>
              <a:t> zařadit do indikátorů toho z rodičů, který je v nejvýhodnější pozici vzhledem k trhu práce</a:t>
            </a:r>
          </a:p>
        </p:txBody>
      </p:sp>
    </p:spTree>
    <p:extLst>
      <p:ext uri="{BB962C8B-B14F-4D97-AF65-F5344CB8AC3E}">
        <p14:creationId xmlns:p14="http://schemas.microsoft.com/office/powerpoint/2010/main" val="329116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Indikátory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79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922003" y="705852"/>
            <a:ext cx="10018712" cy="806617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Indikátory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922003" y="1836236"/>
            <a:ext cx="10018712" cy="43148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Nástroje pro měření dosažených efektů projektových aktivit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Indikátory výstupů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Indikátory výsledků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Žadatel volí pouze ty indikátory z výzvy, které jsou relevantní pro jeho projekt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Ve zprávách o realizaci projektu se uvádějí kumulativně – souhrnně za období od počátku projektu do konce příslušného monitorovacího období</a:t>
            </a:r>
          </a:p>
        </p:txBody>
      </p:sp>
    </p:spTree>
    <p:extLst>
      <p:ext uri="{BB962C8B-B14F-4D97-AF65-F5344CB8AC3E}">
        <p14:creationId xmlns:p14="http://schemas.microsoft.com/office/powerpoint/2010/main" val="216121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89920" y="368968"/>
            <a:ext cx="10018712" cy="119162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Indikátory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200" b="1" dirty="0" smtClean="0"/>
              <a:t>Povinnosti žadatele související s indikátory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89919" y="1704975"/>
            <a:ext cx="10548101" cy="449421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200" dirty="0" smtClean="0"/>
              <a:t>Povinnost stanovit v žádosti cílové hodnoty indikátorů</a:t>
            </a:r>
          </a:p>
          <a:p>
            <a:pPr marL="0" indent="0">
              <a:buNone/>
            </a:pPr>
            <a:r>
              <a:rPr lang="cs-CZ" sz="2200" dirty="0" smtClean="0"/>
              <a:t>	- včetně popisu způsobu stanovení této hodnoty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 smtClean="0"/>
              <a:t>Nastavení je závazné</a:t>
            </a:r>
          </a:p>
          <a:p>
            <a:pPr marL="0" indent="0">
              <a:buNone/>
            </a:pPr>
            <a:r>
              <a:rPr lang="cs-CZ" sz="2200" dirty="0" smtClean="0"/>
              <a:t>	- úprava – podstatnou změnou</a:t>
            </a:r>
          </a:p>
          <a:p>
            <a:pPr marL="0" indent="0">
              <a:buNone/>
            </a:pPr>
            <a:r>
              <a:rPr lang="cs-CZ" sz="2200" dirty="0" smtClean="0"/>
              <a:t>	- při nesplnění – sankce (indikátory se závazkem)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 smtClean="0"/>
              <a:t>Průběžné sledování jejich naplnění</a:t>
            </a:r>
          </a:p>
          <a:p>
            <a:pPr marL="0" indent="0">
              <a:buNone/>
            </a:pPr>
            <a:r>
              <a:rPr lang="cs-CZ" sz="2200" dirty="0" smtClean="0"/>
              <a:t>	- ve zprávách o realizaci projektu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 smtClean="0"/>
              <a:t>Prokazatelnost vykazovaných hodnot</a:t>
            </a:r>
          </a:p>
          <a:p>
            <a:pPr marL="0" indent="0">
              <a:buNone/>
            </a:pPr>
            <a:r>
              <a:rPr lang="cs-CZ" sz="2200" dirty="0" smtClean="0"/>
              <a:t>	- záznamy o každém klientovi, prezenční listiny atd. ověřitelné případnou 	kontrolou, monitorovacími listy</a:t>
            </a:r>
          </a:p>
        </p:txBody>
      </p:sp>
    </p:spTree>
    <p:extLst>
      <p:ext uri="{BB962C8B-B14F-4D97-AF65-F5344CB8AC3E}">
        <p14:creationId xmlns:p14="http://schemas.microsoft.com/office/powerpoint/2010/main" val="38901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713457" y="609600"/>
            <a:ext cx="10018712" cy="1143501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Indikátory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200" b="1" dirty="0" smtClean="0"/>
              <a:t>Sankce při nesplnění závazků týkajících se indikátorů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3457" y="2154154"/>
            <a:ext cx="10018712" cy="3797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Celková míra naplnění indikátorů výstupů vzhledem </a:t>
            </a:r>
          </a:p>
          <a:p>
            <a:pPr marL="0" indent="0">
              <a:buNone/>
            </a:pPr>
            <a:r>
              <a:rPr lang="cs-CZ" sz="2400" b="1" dirty="0" smtClean="0"/>
              <a:t>k závazkům dle právního aktu a sankce:</a:t>
            </a:r>
            <a:r>
              <a:rPr lang="cs-CZ" sz="2400" dirty="0" smtClean="0"/>
              <a:t>						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Méně než 85% a zároveň alespoň 70% - sankce 15%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Méně než 70% a zároveň alespoň 55% - sankce 20%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Méně než 55% a zároveň alespoň 40% - sankce 30%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Méně než 40% - sankce 50%</a:t>
            </a:r>
          </a:p>
        </p:txBody>
      </p:sp>
    </p:spTree>
    <p:extLst>
      <p:ext uri="{BB962C8B-B14F-4D97-AF65-F5344CB8AC3E}">
        <p14:creationId xmlns:p14="http://schemas.microsoft.com/office/powerpoint/2010/main" val="33333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Představení výzvy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8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713457" y="609600"/>
            <a:ext cx="10018712" cy="1252451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Indikátory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3457" y="1712422"/>
            <a:ext cx="10018712" cy="42391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CS projektů jsou rodiče, nikoli děti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Možno započítat jen jednoho z rodičů (z osob pečujících o dítě ve společné domácnosti)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V jednom zařízení je více sourozenců nebo jedno dítě využívá více služeb – podpořenou osobou pouze jeden z rodičů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Střídavá péče – podpořenou osobou je jedna osoba z každé domácnosti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Matka na rodičovské dovolené -  nutná vazba na trh práce (pracovní smlouva)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7968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761581" y="401052"/>
            <a:ext cx="10018712" cy="1064116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Indikátory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err="1" smtClean="0"/>
              <a:t>Indikátory</a:t>
            </a:r>
            <a:r>
              <a:rPr lang="cs-CZ" sz="3200" b="1" dirty="0" smtClean="0"/>
              <a:t> se závazkem (v rámci této výzvy)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61582" y="1465168"/>
            <a:ext cx="10804776" cy="957190"/>
          </a:xfrm>
        </p:spPr>
        <p:txBody>
          <a:bodyPr>
            <a:normAutofit/>
          </a:bodyPr>
          <a:lstStyle/>
          <a:p>
            <a:r>
              <a:rPr lang="cs-CZ" dirty="0"/>
              <a:t>V žádosti o podporu žadatel uvede cílovou hodnotu (tj. hodnotu, která se chápe jako závazek žadatele, kterého má dosáhnout díky realizaci projektu uvedeného v žádosti o podporu) k následujícím indikátorům:</a:t>
            </a:r>
            <a:endParaRPr lang="cs-CZ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830157"/>
              </p:ext>
            </p:extLst>
          </p:nvPr>
        </p:nvGraphicFramePr>
        <p:xfrm>
          <a:off x="761581" y="2422358"/>
          <a:ext cx="10571826" cy="1885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3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0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0214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Kód indikátoru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Název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Měrná jednotka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Typ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8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6 00 00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Celkový počet</a:t>
                      </a:r>
                      <a:r>
                        <a:rPr lang="cs-CZ" sz="2000" baseline="0" dirty="0" smtClean="0"/>
                        <a:t> účastníků (rodič – vždy jen jeden)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Účastníci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Výstup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267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5 00 01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Kapacita podporovaných zařízení péče o děti</a:t>
                      </a:r>
                      <a:r>
                        <a:rPr lang="cs-CZ" sz="2000" baseline="0" dirty="0" smtClean="0"/>
                        <a:t> nebo vzdělávacích zařízení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Osoby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Výstup 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761581" y="4526045"/>
            <a:ext cx="105718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V případě, že projekt podporu získá, bude mít žadatel povinnost kromě indikátorů se závazkem vykazovat dosažené hodnoty také </a:t>
            </a:r>
            <a:r>
              <a:rPr lang="cs-CZ" sz="2000" dirty="0" smtClean="0"/>
              <a:t>pro Indikátory </a:t>
            </a:r>
            <a:r>
              <a:rPr lang="cs-CZ" sz="2000" dirty="0"/>
              <a:t>výstupů, které navazují na charakteristiky účastníků jako je např. věk, postavení na trhu práce, případné znevýhodnění, atd. Tyto indikátory se načítají automaticky z Monitorovacího listu podpořené osoby skrze informační systém IS ESF 2014+, který příjemce zpracovává společně se Zprávou o realizaci projektu (</a:t>
            </a:r>
            <a:r>
              <a:rPr lang="cs-CZ" sz="2000" dirty="0" err="1"/>
              <a:t>ZoR</a:t>
            </a:r>
            <a:r>
              <a:rPr lang="cs-CZ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017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97305" y="406748"/>
            <a:ext cx="10018712" cy="99271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Indikátory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err="1" smtClean="0"/>
              <a:t>Indikátory</a:t>
            </a:r>
            <a:r>
              <a:rPr lang="cs-CZ" sz="3200" b="1" dirty="0" smtClean="0"/>
              <a:t> bez závazku (v rámci této výzvy)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97305" y="1401375"/>
            <a:ext cx="10387679" cy="844744"/>
          </a:xfrm>
        </p:spPr>
        <p:txBody>
          <a:bodyPr>
            <a:normAutofit/>
          </a:bodyPr>
          <a:lstStyle/>
          <a:p>
            <a:r>
              <a:rPr lang="cs-CZ" sz="2000" dirty="0" smtClean="0"/>
              <a:t>Hodnoty, které nepředstavují závazek žadatele, ale které je nutné sledovat (žadatel má povinnost vyplnit cílovou hodnotu indikátoru, u nerelevantních je možno uvést hodnotu 0.)</a:t>
            </a:r>
          </a:p>
          <a:p>
            <a:pPr marL="0" indent="0">
              <a:buNone/>
            </a:pPr>
            <a:endParaRPr lang="cs-CZ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726527"/>
              </p:ext>
            </p:extLst>
          </p:nvPr>
        </p:nvGraphicFramePr>
        <p:xfrm>
          <a:off x="497305" y="2246119"/>
          <a:ext cx="11261558" cy="3982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3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3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9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315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Kód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</a:rPr>
                        <a:t> indikátoru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Název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Měrná jednotka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Typ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38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8 05 00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Počet napsaných a zveřejněných analytických a strategických dokumentů vč. evaluačních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Dokumenty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Výsledek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12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5 01 30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Počet osob pracujících v</a:t>
                      </a:r>
                      <a:r>
                        <a:rPr lang="cs-CZ" sz="1800" baseline="0" dirty="0" smtClean="0"/>
                        <a:t> rámci flexibilních forem práce</a:t>
                      </a:r>
                      <a:endParaRPr lang="cs-CZ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Osoby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Výsledek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137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5 01 05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Počet zaměstnavatelů, kteří podporují flexibilní formy práce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Podniky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Výsledek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6 25 00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Účastníci v procesu vzdělávání/odborné přípravy po ukončení své účasti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Osoby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Výsledek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17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6</a:t>
                      </a:r>
                      <a:r>
                        <a:rPr lang="cs-CZ" sz="1800" baseline="0" dirty="0" smtClean="0"/>
                        <a:t> 26 00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Účastníci, kteří získali kvalifikaci po ukončení své účasti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Osoby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Výsledek 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9733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6 28 00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Znevýhodnění</a:t>
                      </a:r>
                      <a:r>
                        <a:rPr lang="cs-CZ" sz="1800" baseline="0" dirty="0" smtClean="0"/>
                        <a:t> účastníci, kteří po ukončení své účasti hledají zaměstnání, jsou v procesu vzdělávání/odborné přípravy, rozšiřují si kvalifikaci nebo jsou zaměstnaní, a to i OSVČ</a:t>
                      </a:r>
                      <a:endParaRPr lang="cs-CZ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Osoby 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Výsledek 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21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Způsobilost výdajů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44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986172" y="401053"/>
            <a:ext cx="10018712" cy="1143501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Způsobilost</a:t>
            </a:r>
            <a:r>
              <a:rPr lang="cs-CZ" sz="3600" b="1" dirty="0" smtClean="0">
                <a:solidFill>
                  <a:schemeClr val="accent1">
                    <a:lumMod val="75000"/>
                  </a:schemeClr>
                </a:solidFill>
              </a:rPr>
              <a:t> výdajů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200" b="1" dirty="0" smtClean="0"/>
              <a:t>Způsobilý výdaj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986172" y="1544554"/>
            <a:ext cx="10018712" cy="4494213"/>
          </a:xfrm>
        </p:spPr>
        <p:txBody>
          <a:bodyPr>
            <a:normAutofit fontScale="92500" lnSpcReduction="20000"/>
          </a:bodyPr>
          <a:lstStyle/>
          <a:p>
            <a:pPr marL="432000" lvl="1" indent="-432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cs-CZ" sz="2400" dirty="0"/>
              <a:t>je v souladu s právními předpisy (zejména legislativou EU a ČR) </a:t>
            </a:r>
          </a:p>
          <a:p>
            <a:pPr marL="432000" lvl="1" indent="-432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pl-PL" sz="2400" dirty="0"/>
              <a:t>je v souladu s pravidly programu a s podmínkami poskytnutí </a:t>
            </a:r>
            <a:r>
              <a:rPr lang="pl-PL" sz="2400" dirty="0" smtClean="0"/>
              <a:t>podpory</a:t>
            </a:r>
          </a:p>
          <a:p>
            <a:pPr marL="432000" lvl="1" indent="-432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cs-CZ" sz="2400" dirty="0"/>
              <a:t>Informace ke způsobilým výdajům jsou k dispozici v kapitole 6 Specifické části pravidel pro žadatele a příjemce v rámci OPZ</a:t>
            </a:r>
          </a:p>
          <a:p>
            <a:pPr marL="432000" lvl="1" indent="-432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cs-CZ" sz="2400" dirty="0" smtClean="0"/>
              <a:t>je </a:t>
            </a:r>
            <a:r>
              <a:rPr lang="cs-CZ" sz="2400" dirty="0"/>
              <a:t>přiměřený (viz kapitola 6.1 Specifické části pravidel pro žadatele a příjemce)</a:t>
            </a:r>
          </a:p>
          <a:p>
            <a:pPr marL="432000" lvl="1" indent="-432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cs-CZ" sz="2400" dirty="0"/>
              <a:t>vznikl v době realizace projektu a byl uhrazen nejpozději do okamžiku ukončení administrace závěrečné zprávy o realizaci </a:t>
            </a:r>
            <a:r>
              <a:rPr lang="cs-CZ" sz="2400" dirty="0" smtClean="0"/>
              <a:t>projektu</a:t>
            </a:r>
          </a:p>
          <a:p>
            <a:pPr marL="432000" lvl="1" indent="-432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cs-CZ" sz="2400" dirty="0" smtClean="0"/>
              <a:t>datum </a:t>
            </a:r>
            <a:r>
              <a:rPr lang="cs-CZ" sz="2400" dirty="0"/>
              <a:t>zahájení realizace projektu nesmí předcházet datu vyhlášení výzvy MAS </a:t>
            </a:r>
          </a:p>
          <a:p>
            <a:pPr marL="432000" lvl="1" indent="-432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cs-CZ" sz="2400" dirty="0" smtClean="0"/>
              <a:t>váže </a:t>
            </a:r>
            <a:r>
              <a:rPr lang="cs-CZ" sz="2400" dirty="0"/>
              <a:t>se na aktivity projektu, které jsou územně způsobilé</a:t>
            </a:r>
          </a:p>
          <a:p>
            <a:pPr marL="432000" lvl="1" indent="-432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cs-CZ" sz="2400" dirty="0"/>
              <a:t>je řádně identifikovatelný, prokazatelný a doložitelný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20373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986172" y="401053"/>
            <a:ext cx="10018712" cy="1143501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Způsobilost</a:t>
            </a:r>
            <a:r>
              <a:rPr lang="cs-CZ" sz="3600" b="1" dirty="0" smtClean="0">
                <a:solidFill>
                  <a:schemeClr val="accent1">
                    <a:lumMod val="75000"/>
                  </a:schemeClr>
                </a:solidFill>
              </a:rPr>
              <a:t> výdajů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200" b="1" dirty="0" smtClean="0"/>
              <a:t>Kategorie způsobilých výdajů OPZ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986172" y="1694183"/>
            <a:ext cx="10018712" cy="44942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400" b="1" dirty="0">
                <a:solidFill>
                  <a:schemeClr val="accent2">
                    <a:lumMod val="75000"/>
                  </a:schemeClr>
                </a:solidFill>
              </a:rPr>
              <a:t>1. Celkové způsobilé výdaje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400" b="1" dirty="0"/>
              <a:t>1.1 Přímé náklady</a:t>
            </a:r>
            <a:r>
              <a:rPr lang="cs-CZ" altLang="cs-CZ" sz="2400" dirty="0"/>
              <a:t>		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sz="2400" dirty="0"/>
              <a:t>1.1.1  Osobní náklady 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sz="2400" dirty="0"/>
              <a:t>1.1.2  Cestovné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sz="2400" dirty="0"/>
              <a:t>1.1.3  Zařízení, vybavení a spotřební materiál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sz="2400" dirty="0"/>
              <a:t>1.1.4  Nákup služeb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sz="2400" dirty="0"/>
              <a:t>1.1.5  Drobné stavební úpravy (do 40 tis. Kč)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sz="2400" dirty="0"/>
              <a:t>1.1.6  Přímá podpora CS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sz="2400" dirty="0"/>
              <a:t>1.1.7  Křížové financování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/>
              <a:t>1.2 Nepřímé náklady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2. Celkové nezpůsobilé výdaje</a:t>
            </a:r>
          </a:p>
        </p:txBody>
      </p:sp>
    </p:spTree>
    <p:extLst>
      <p:ext uri="{BB962C8B-B14F-4D97-AF65-F5344CB8AC3E}">
        <p14:creationId xmlns:p14="http://schemas.microsoft.com/office/powerpoint/2010/main" val="23399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cs-CZ" sz="3600" b="1" dirty="0" smtClean="0"/>
              <a:t>Věcná způsobilost výdajů 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2255" y="1850651"/>
            <a:ext cx="10198052" cy="4205765"/>
          </a:xfrm>
        </p:spPr>
        <p:txBody>
          <a:bodyPr/>
          <a:lstStyle/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  <a:defRPr/>
            </a:pPr>
            <a:r>
              <a:rPr lang="cs-CZ" altLang="cs-CZ" sz="2000" b="1" dirty="0" smtClean="0"/>
              <a:t>1.1.1</a:t>
            </a:r>
            <a:r>
              <a:rPr lang="cs-CZ" sz="2000" b="1" dirty="0" smtClean="0"/>
              <a:t> Osobní náklady</a:t>
            </a:r>
            <a:endParaRPr lang="cs-CZ" altLang="cs-CZ" sz="2000" b="1" dirty="0"/>
          </a:p>
          <a:p>
            <a:pPr marL="432000" lvl="1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r>
              <a:rPr lang="cs-CZ" altLang="cs-CZ" sz="2000" dirty="0"/>
              <a:t>m</a:t>
            </a:r>
            <a:r>
              <a:rPr lang="cs-CZ" altLang="cs-CZ" sz="2000" dirty="0" smtClean="0"/>
              <a:t>zdy a platy pracovníků zaměstnaní výhradně pro projekt</a:t>
            </a:r>
          </a:p>
          <a:p>
            <a:pPr marL="432000" lvl="1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r>
              <a:rPr lang="cs-CZ" altLang="cs-CZ" sz="2000" dirty="0" smtClean="0"/>
              <a:t>příslušná část mezd nebo platů zaměstnanců, kteří se na realizaci projektu podílejí pouze částí svého úvazku</a:t>
            </a:r>
          </a:p>
          <a:p>
            <a:pPr marL="432000" lvl="1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r>
              <a:rPr lang="cs-CZ" altLang="cs-CZ" sz="2000" dirty="0" smtClean="0"/>
              <a:t>ostatní osobní náklady na zaměstnance, kteří jsou zaměstnáni na DPČ nebo DPP</a:t>
            </a:r>
          </a:p>
          <a:p>
            <a:pPr marL="432000" lvl="1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r>
              <a:rPr lang="cs-CZ" altLang="cs-CZ" sz="2000" dirty="0"/>
              <a:t>v</a:t>
            </a:r>
            <a:r>
              <a:rPr lang="cs-CZ" altLang="cs-CZ" sz="2000" dirty="0" smtClean="0"/>
              <a:t>ýdaje na odměny</a:t>
            </a:r>
            <a:endParaRPr lang="cs-CZ" altLang="cs-CZ" sz="2000" dirty="0"/>
          </a:p>
          <a:p>
            <a:pPr marL="432000" lvl="1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r>
              <a:rPr lang="cs-CZ" altLang="cs-CZ" sz="2000" b="1" dirty="0"/>
              <a:t>Nesmí přesáhnout obvyklou výši v daném místě, čase a oboru! </a:t>
            </a:r>
            <a:r>
              <a:rPr lang="cs-CZ" altLang="cs-CZ" sz="2000" dirty="0"/>
              <a:t>Pro porovnání osobních výdajů lze využít </a:t>
            </a:r>
            <a:r>
              <a:rPr lang="cs-CZ" altLang="cs-CZ" sz="2000" dirty="0" smtClean="0"/>
              <a:t>Informační </a:t>
            </a:r>
            <a:r>
              <a:rPr lang="cs-CZ" altLang="cs-CZ" sz="2000" dirty="0"/>
              <a:t>systém o průměrném výdělku (ISPV) dostupný </a:t>
            </a:r>
            <a:r>
              <a:rPr lang="cs-CZ" altLang="cs-CZ" sz="2000" dirty="0" smtClean="0"/>
              <a:t> na </a:t>
            </a:r>
            <a:r>
              <a:rPr lang="cs-CZ" altLang="cs-CZ" sz="2000" b="1" dirty="0" smtClean="0">
                <a:hlinkClick r:id="rId3"/>
              </a:rPr>
              <a:t>www.mpsv.cz/ISPV.php</a:t>
            </a:r>
            <a:endParaRPr lang="cs-CZ" altLang="cs-CZ" sz="2000" b="1" dirty="0" smtClean="0"/>
          </a:p>
          <a:p>
            <a:pPr marL="432000" lvl="1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endParaRPr lang="cs-CZ" altLang="cs-CZ" sz="2000" b="1" dirty="0" smtClean="0"/>
          </a:p>
          <a:p>
            <a:pPr marL="432000" lvl="1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r>
              <a:rPr lang="cs-CZ" altLang="cs-CZ" sz="2000" dirty="0"/>
              <a:t>ŘO zveřejňuje </a:t>
            </a:r>
            <a:r>
              <a:rPr lang="cs-CZ" altLang="cs-CZ" sz="2000" b="1" dirty="0"/>
              <a:t>přehled obvyklých výší mezd a platů</a:t>
            </a:r>
            <a:r>
              <a:rPr lang="cs-CZ" altLang="cs-CZ" sz="2000" dirty="0"/>
              <a:t> pro nejčastější pozice v rámci projektů podpořených z OPZ na portálu </a:t>
            </a:r>
            <a:r>
              <a:rPr lang="cs-CZ" altLang="cs-CZ" sz="2000" b="1" dirty="0" smtClean="0"/>
              <a:t>www.esfcr.cz</a:t>
            </a:r>
            <a:endParaRPr lang="cs-CZ" altLang="cs-CZ" sz="2000" dirty="0"/>
          </a:p>
          <a:p>
            <a:pPr marL="432000" lvl="1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endParaRPr lang="cs-CZ" altLang="cs-CZ" b="1" dirty="0" smtClean="0"/>
          </a:p>
          <a:p>
            <a:pPr marL="432000" lvl="1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endParaRPr lang="cs-CZ" altLang="cs-CZ" sz="1600" b="1" dirty="0"/>
          </a:p>
          <a:p>
            <a:pPr marL="1714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endParaRPr lang="cs-CZ" sz="1000" b="1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altLang="cs-CZ" sz="1800" dirty="0">
              <a:solidFill>
                <a:srgbClr val="92D05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27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2896" y="1045029"/>
            <a:ext cx="10058400" cy="716082"/>
          </a:xfrm>
          <a:noFill/>
        </p:spPr>
        <p:txBody>
          <a:bodyPr>
            <a:normAutofit/>
          </a:bodyPr>
          <a:lstStyle/>
          <a:p>
            <a:r>
              <a:rPr lang="cs-CZ" sz="3600" b="1" dirty="0" smtClean="0"/>
              <a:t>    Věcná způsobilost výdajů 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0488" y="1826901"/>
            <a:ext cx="10574204" cy="4158263"/>
          </a:xfrm>
        </p:spPr>
        <p:txBody>
          <a:bodyPr/>
          <a:lstStyle/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  <a:defRPr/>
            </a:pPr>
            <a:r>
              <a:rPr lang="cs-CZ" altLang="cs-CZ" sz="1900" b="1" dirty="0" smtClean="0"/>
              <a:t>1.1.1</a:t>
            </a:r>
            <a:r>
              <a:rPr lang="cs-CZ" sz="1900" b="1" dirty="0" smtClean="0"/>
              <a:t> Osobní náklady</a:t>
            </a:r>
            <a:endParaRPr lang="cs-CZ" altLang="cs-CZ" sz="1900" b="1" dirty="0"/>
          </a:p>
          <a:p>
            <a:pPr marL="432000" lvl="1" indent="-432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r>
              <a:rPr lang="cs-CZ" sz="1900" b="1" dirty="0" smtClean="0"/>
              <a:t>PS</a:t>
            </a:r>
            <a:r>
              <a:rPr lang="cs-CZ" sz="1900" b="1" dirty="0"/>
              <a:t>, DPČ, DPP </a:t>
            </a:r>
            <a:r>
              <a:rPr lang="cs-CZ" sz="1900" dirty="0"/>
              <a:t>musí být uzavřeny v souladu se zákoníkem </a:t>
            </a:r>
            <a:r>
              <a:rPr lang="cs-CZ" sz="1900" dirty="0" smtClean="0"/>
              <a:t>práce</a:t>
            </a:r>
            <a:endParaRPr lang="cs-CZ" sz="1900" dirty="0"/>
          </a:p>
          <a:p>
            <a:pPr marL="432000" lvl="1" indent="-432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r>
              <a:rPr lang="cs-CZ" altLang="cs-CZ" sz="1900" b="1" dirty="0" smtClean="0"/>
              <a:t>Mzdové </a:t>
            </a:r>
            <a:r>
              <a:rPr lang="cs-CZ" altLang="cs-CZ" sz="1900" b="1" dirty="0"/>
              <a:t>náklady</a:t>
            </a:r>
            <a:r>
              <a:rPr lang="cs-CZ" altLang="cs-CZ" sz="1900" dirty="0"/>
              <a:t> = </a:t>
            </a:r>
            <a:r>
              <a:rPr lang="cs-CZ" sz="1900" dirty="0"/>
              <a:t>hrubá mzda / plat nebo odměna (DPČ, DPP, OSVČ) + odvody zaměstnavatele na SP a ZP a další poplatky spojené se zaměstnancem hrazené zaměstnavatelem povinně na základě právních </a:t>
            </a:r>
            <a:r>
              <a:rPr lang="cs-CZ" sz="1900" dirty="0" smtClean="0"/>
              <a:t>předpisů</a:t>
            </a:r>
          </a:p>
          <a:p>
            <a:pPr marL="432000" lvl="1" indent="-432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r>
              <a:rPr lang="cs-CZ" sz="1900" b="1" dirty="0" smtClean="0"/>
              <a:t>Náhrady</a:t>
            </a:r>
            <a:r>
              <a:rPr lang="cs-CZ" sz="1900" dirty="0" smtClean="0"/>
              <a:t> </a:t>
            </a:r>
            <a:endParaRPr lang="cs-CZ" sz="1900" dirty="0"/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  <a:defRPr/>
            </a:pPr>
            <a:r>
              <a:rPr lang="cs-CZ" sz="1900" b="1" dirty="0"/>
              <a:t>        - za dovolenou </a:t>
            </a:r>
            <a:r>
              <a:rPr lang="cs-CZ" sz="1900" dirty="0"/>
              <a:t>(</a:t>
            </a:r>
            <a:r>
              <a:rPr lang="cs-CZ" sz="1900" dirty="0" smtClean="0"/>
              <a:t>4, </a:t>
            </a:r>
            <a:r>
              <a:rPr lang="cs-CZ" sz="1900" dirty="0"/>
              <a:t>5 nebo 8 týdnů dovolené dle typu </a:t>
            </a:r>
            <a:r>
              <a:rPr lang="cs-CZ" sz="1900" dirty="0" smtClean="0"/>
              <a:t>zaměstnavatele</a:t>
            </a:r>
            <a:r>
              <a:rPr lang="cs-CZ" sz="1900" dirty="0"/>
              <a:t>, viz § 213 </a:t>
            </a:r>
            <a:r>
              <a:rPr lang="cs-CZ" sz="1900" dirty="0" smtClean="0"/>
              <a:t>zákona </a:t>
            </a:r>
            <a:r>
              <a:rPr lang="cs-CZ" sz="1900" dirty="0"/>
              <a:t>č. 262/2006 Sb., zákoník práce) - </a:t>
            </a:r>
            <a:r>
              <a:rPr lang="cs-CZ" sz="1900" dirty="0" smtClean="0"/>
              <a:t>způsobilé </a:t>
            </a:r>
            <a:r>
              <a:rPr lang="cs-CZ" sz="1900" dirty="0"/>
              <a:t>pouze v rozsahu, v jakém odpovídají </a:t>
            </a:r>
            <a:r>
              <a:rPr lang="cs-CZ" sz="1900" dirty="0" smtClean="0"/>
              <a:t>zapojení zaměstnance </a:t>
            </a:r>
            <a:r>
              <a:rPr lang="cs-CZ" sz="1900" dirty="0"/>
              <a:t>do realizace </a:t>
            </a:r>
            <a:r>
              <a:rPr lang="cs-CZ" sz="1900" dirty="0" smtClean="0"/>
              <a:t>projektu</a:t>
            </a:r>
            <a:endParaRPr lang="cs-CZ" sz="1900" dirty="0"/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  <a:defRPr/>
            </a:pPr>
            <a:r>
              <a:rPr lang="cs-CZ" sz="1900" b="1" dirty="0"/>
              <a:t>        - v případě překážek v práci </a:t>
            </a:r>
            <a:r>
              <a:rPr lang="cs-CZ" sz="1900" dirty="0"/>
              <a:t>(v souladu se zákoníkem práce</a:t>
            </a:r>
            <a:r>
              <a:rPr lang="cs-CZ" sz="1900" dirty="0" smtClean="0"/>
              <a:t>)</a:t>
            </a:r>
            <a:endParaRPr lang="cs-CZ" sz="1900" dirty="0"/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  <a:defRPr/>
            </a:pPr>
            <a:r>
              <a:rPr lang="cs-CZ" sz="1900" b="1" dirty="0"/>
              <a:t>        - za dny dočasné pracovní neschopnosti nebo karantény </a:t>
            </a:r>
            <a:r>
              <a:rPr lang="cs-CZ" sz="1900" dirty="0"/>
              <a:t>(jejich </a:t>
            </a:r>
            <a:r>
              <a:rPr lang="cs-CZ" sz="1900" dirty="0" smtClean="0"/>
              <a:t>poměrná </a:t>
            </a:r>
            <a:r>
              <a:rPr lang="cs-CZ" sz="1900" dirty="0"/>
              <a:t>část</a:t>
            </a:r>
            <a:r>
              <a:rPr lang="cs-CZ" sz="1900" dirty="0" smtClean="0"/>
              <a:t>)</a:t>
            </a:r>
            <a:endParaRPr lang="cs-CZ" sz="1900" b="1" dirty="0"/>
          </a:p>
          <a:p>
            <a:pPr marL="432000" lvl="1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endParaRPr lang="cs-CZ" sz="1600" dirty="0"/>
          </a:p>
          <a:p>
            <a:pPr marL="1714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endParaRPr lang="cs-CZ" sz="1000" b="1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altLang="cs-CZ" sz="1800" dirty="0">
              <a:solidFill>
                <a:srgbClr val="92D05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755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cs-CZ" sz="3600" b="1" dirty="0" smtClean="0"/>
              <a:t>Věcná způsobilost výdajů 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9398" y="1708903"/>
            <a:ext cx="10509662" cy="4561268"/>
          </a:xfrm>
        </p:spPr>
        <p:txBody>
          <a:bodyPr>
            <a:normAutofit/>
          </a:bodyPr>
          <a:lstStyle/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  <a:defRPr/>
            </a:pPr>
            <a:r>
              <a:rPr lang="cs-CZ" altLang="cs-CZ" sz="1900" b="1" dirty="0" smtClean="0"/>
              <a:t>1.1.1</a:t>
            </a:r>
            <a:r>
              <a:rPr lang="cs-CZ" sz="1900" b="1" dirty="0" smtClean="0"/>
              <a:t> </a:t>
            </a:r>
            <a:r>
              <a:rPr lang="cs-CZ" sz="1900" b="1" dirty="0"/>
              <a:t>Osobní náklady</a:t>
            </a:r>
            <a:endParaRPr lang="cs-CZ" altLang="cs-CZ" sz="1900" b="1" dirty="0"/>
          </a:p>
          <a:p>
            <a:pPr marL="432000" lvl="1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r>
              <a:rPr lang="cs-CZ" sz="1900" dirty="0" smtClean="0"/>
              <a:t>Pracovní úvazky </a:t>
            </a:r>
            <a:r>
              <a:rPr lang="cs-CZ" sz="1900" dirty="0"/>
              <a:t>zaměstnance se nesmí překrývat a není možné, aby byl za stejnou práci placen </a:t>
            </a:r>
            <a:r>
              <a:rPr lang="cs-CZ" sz="1900" dirty="0" smtClean="0"/>
              <a:t>vícekrát</a:t>
            </a:r>
          </a:p>
          <a:p>
            <a:pPr marL="432000" lvl="1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endParaRPr lang="cs-CZ" sz="1900" b="1" dirty="0"/>
          </a:p>
          <a:p>
            <a:pPr marL="432000" lvl="1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r>
              <a:rPr lang="cs-CZ" sz="1900" b="1" dirty="0" smtClean="0"/>
              <a:t>Výše </a:t>
            </a:r>
            <a:r>
              <a:rPr lang="cs-CZ" sz="1900" b="1" dirty="0"/>
              <a:t>úvazku </a:t>
            </a:r>
            <a:r>
              <a:rPr lang="cs-CZ" sz="1900" b="1" dirty="0" smtClean="0"/>
              <a:t>= </a:t>
            </a:r>
            <a:r>
              <a:rPr lang="cs-CZ" sz="1900" b="1" dirty="0"/>
              <a:t>maximálně </a:t>
            </a:r>
            <a:r>
              <a:rPr lang="cs-CZ" sz="1900" b="1" dirty="0" smtClean="0"/>
              <a:t>1,0 </a:t>
            </a:r>
            <a:r>
              <a:rPr lang="cs-CZ" sz="1900" dirty="0" smtClean="0"/>
              <a:t>(součet veškerých úvazků zaměstnance u všech subjektů zapojených do projektu – příjemce a partneři), a </a:t>
            </a:r>
            <a:r>
              <a:rPr lang="cs-CZ" sz="1900" dirty="0"/>
              <a:t>to po celou dobu zapojení </a:t>
            </a:r>
            <a:r>
              <a:rPr lang="cs-CZ" sz="1900" dirty="0" smtClean="0"/>
              <a:t>daného pracovníka </a:t>
            </a:r>
            <a:r>
              <a:rPr lang="cs-CZ" sz="1900" dirty="0"/>
              <a:t>do realizace </a:t>
            </a:r>
            <a:r>
              <a:rPr lang="cs-CZ" sz="1900" dirty="0" smtClean="0"/>
              <a:t>projektu</a:t>
            </a:r>
            <a:endParaRPr lang="cs-CZ" sz="1900" b="1" dirty="0" smtClean="0"/>
          </a:p>
          <a:p>
            <a:pPr marL="432000" lvl="1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endParaRPr lang="cs-CZ" sz="1900" dirty="0"/>
          </a:p>
          <a:p>
            <a:pPr marL="432000" lvl="1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r>
              <a:rPr lang="cs-CZ" altLang="cs-CZ" sz="1900" b="1" dirty="0" smtClean="0"/>
              <a:t>Realizační </a:t>
            </a:r>
            <a:r>
              <a:rPr lang="cs-CZ" altLang="cs-CZ" sz="1900" b="1" dirty="0"/>
              <a:t>tým projektu </a:t>
            </a:r>
            <a:r>
              <a:rPr lang="cs-CZ" altLang="cs-CZ" sz="1900" b="1" dirty="0" smtClean="0"/>
              <a:t>(RT) = </a:t>
            </a:r>
            <a:r>
              <a:rPr lang="cs-CZ" altLang="cs-CZ" sz="1900" dirty="0" smtClean="0"/>
              <a:t>zařazení mezi přímé/nepřímé náklady projektu dle pracovní náplně v projektu, dle vazby na CS – přímá x nepřímá vazba</a:t>
            </a:r>
          </a:p>
          <a:p>
            <a:pPr marL="432000" lvl="1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endParaRPr lang="cs-CZ" altLang="cs-CZ" sz="1900" dirty="0" smtClean="0"/>
          </a:p>
          <a:p>
            <a:pPr marL="432000" lvl="1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r>
              <a:rPr lang="cs-CZ" altLang="cs-CZ" sz="1900" b="1" dirty="0" smtClean="0"/>
              <a:t>PŘÍMÉ NÁKLADY: </a:t>
            </a:r>
            <a:r>
              <a:rPr lang="cs-CZ" altLang="cs-CZ" sz="1900" dirty="0" smtClean="0"/>
              <a:t>pouze </a:t>
            </a:r>
            <a:r>
              <a:rPr lang="cs-CZ" altLang="cs-CZ" sz="1900" dirty="0"/>
              <a:t>přímá práce s </a:t>
            </a:r>
            <a:r>
              <a:rPr lang="cs-CZ" altLang="cs-CZ" sz="1900" dirty="0" smtClean="0"/>
              <a:t>CS nebo zajištění výstupu, </a:t>
            </a:r>
            <a:r>
              <a:rPr lang="cs-CZ" altLang="cs-CZ" sz="1900" dirty="0"/>
              <a:t>který je </a:t>
            </a:r>
            <a:r>
              <a:rPr lang="cs-CZ" altLang="cs-CZ" sz="1900" dirty="0" smtClean="0"/>
              <a:t>určen k </a:t>
            </a:r>
            <a:r>
              <a:rPr lang="cs-CZ" altLang="cs-CZ" sz="1900" dirty="0"/>
              <a:t>přímému využití </a:t>
            </a:r>
            <a:r>
              <a:rPr lang="cs-CZ" altLang="cs-CZ" sz="1900" dirty="0" err="1" smtClean="0"/>
              <a:t>CS</a:t>
            </a:r>
            <a:r>
              <a:rPr lang="cs-CZ" altLang="cs-CZ" sz="1900" dirty="0" smtClean="0"/>
              <a:t> (koordinátor </a:t>
            </a:r>
            <a:r>
              <a:rPr lang="cs-CZ" altLang="cs-CZ" sz="1900" dirty="0" err="1" smtClean="0"/>
              <a:t>CS</a:t>
            </a:r>
            <a:r>
              <a:rPr lang="cs-CZ" altLang="cs-CZ" sz="1900" dirty="0" smtClean="0"/>
              <a:t>, právník pro </a:t>
            </a:r>
            <a:r>
              <a:rPr lang="cs-CZ" altLang="cs-CZ" sz="1900" dirty="0" err="1" smtClean="0"/>
              <a:t>CS</a:t>
            </a:r>
            <a:r>
              <a:rPr lang="cs-CZ" altLang="cs-CZ" sz="1900" dirty="0" smtClean="0"/>
              <a:t> atd.)</a:t>
            </a:r>
          </a:p>
          <a:p>
            <a:pPr marL="432000" lvl="1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endParaRPr lang="cs-CZ" altLang="cs-CZ" sz="1900" dirty="0" smtClean="0"/>
          </a:p>
          <a:p>
            <a:pPr marL="432000" lvl="1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r>
              <a:rPr lang="cs-CZ" altLang="cs-CZ" sz="1900" b="1" dirty="0" smtClean="0"/>
              <a:t>NEPŘÍMÉ NÁKLADY: </a:t>
            </a:r>
            <a:r>
              <a:rPr lang="cs-CZ" altLang="cs-CZ" sz="1900" dirty="0" smtClean="0"/>
              <a:t>projektový/finanční </a:t>
            </a:r>
            <a:r>
              <a:rPr lang="cs-CZ" altLang="cs-CZ" sz="1900" dirty="0"/>
              <a:t>manažer a ostatní </a:t>
            </a:r>
            <a:r>
              <a:rPr lang="cs-CZ" altLang="cs-CZ" sz="1900" dirty="0" smtClean="0"/>
              <a:t>pozice (administrativní, podpůrné), </a:t>
            </a:r>
            <a:r>
              <a:rPr lang="cs-CZ" altLang="cs-CZ" sz="1900" dirty="0"/>
              <a:t>které nepracují přímo s </a:t>
            </a:r>
            <a:r>
              <a:rPr lang="cs-CZ" altLang="cs-CZ" sz="1900" dirty="0" smtClean="0"/>
              <a:t>CS</a:t>
            </a:r>
            <a:endParaRPr lang="cs-CZ" altLang="cs-CZ" sz="1900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altLang="cs-CZ" sz="1800" dirty="0">
              <a:solidFill>
                <a:srgbClr val="92D05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05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Věcná způsobilost výdajů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30" y="1992397"/>
            <a:ext cx="10236530" cy="4099643"/>
          </a:xfrm>
        </p:spPr>
        <p:txBody>
          <a:bodyPr/>
          <a:lstStyle/>
          <a:p>
            <a:pPr marL="0" indent="0">
              <a:buNone/>
            </a:pPr>
            <a:r>
              <a:rPr lang="cs-CZ" sz="1900" b="1" dirty="0" smtClean="0"/>
              <a:t>1.1.2 Cestovné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sz="1900" b="1" dirty="0"/>
              <a:t>Cestovní náhrady = </a:t>
            </a:r>
            <a:r>
              <a:rPr lang="cs-CZ" altLang="cs-CZ" sz="1900" dirty="0"/>
              <a:t>náhrady za jízdní výdaje, výdaje za ubytování, za stravné a za nutné vedlejší </a:t>
            </a:r>
            <a:r>
              <a:rPr lang="cs-CZ" altLang="cs-CZ" sz="1900" dirty="0" smtClean="0"/>
              <a:t>výdaje</a:t>
            </a:r>
            <a:endParaRPr lang="cs-CZ" altLang="cs-CZ" sz="19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sz="1900" dirty="0" smtClean="0"/>
              <a:t>Cestovní </a:t>
            </a:r>
            <a:r>
              <a:rPr lang="cs-CZ" altLang="cs-CZ" sz="1900" dirty="0"/>
              <a:t>náhrady spojené s pracovními cestami (tuzemské i zahraniční) realizačního týmu jsou hrazeny </a:t>
            </a:r>
            <a:r>
              <a:rPr lang="cs-CZ" altLang="cs-CZ" sz="1900" dirty="0" smtClean="0"/>
              <a:t>z </a:t>
            </a:r>
            <a:r>
              <a:rPr lang="cs-CZ" altLang="cs-CZ" sz="1900" dirty="0"/>
              <a:t>nepřímých </a:t>
            </a:r>
            <a:r>
              <a:rPr lang="cs-CZ" altLang="cs-CZ" sz="1900" dirty="0" smtClean="0"/>
              <a:t>nákladů</a:t>
            </a:r>
            <a:endParaRPr lang="cs-CZ" altLang="cs-CZ" sz="19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19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1900" b="1" dirty="0" smtClean="0"/>
              <a:t>Pro zaměstnance českých subjektů při zahraničních cestách (PN) </a:t>
            </a:r>
            <a:r>
              <a:rPr lang="cs-CZ" altLang="cs-CZ" sz="1900" dirty="0" smtClean="0"/>
              <a:t>– dle vyhlášky MPSV a MF, cestovné po ČR NN, kapesné v cizí měně je způsobilým výdajem až do 40 % stravného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19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1900" b="1" dirty="0"/>
              <a:t>P</a:t>
            </a:r>
            <a:r>
              <a:rPr lang="cs-CZ" altLang="cs-CZ" sz="1900" b="1" dirty="0" smtClean="0"/>
              <a:t>ro zahraniční experty při pracovní cestě do ČR (PN) </a:t>
            </a:r>
            <a:r>
              <a:rPr lang="cs-CZ" altLang="cs-CZ" sz="1900" dirty="0" smtClean="0"/>
              <a:t>– tzv</a:t>
            </a:r>
            <a:r>
              <a:rPr lang="cs-CZ" altLang="cs-CZ" sz="1900" dirty="0"/>
              <a:t>. </a:t>
            </a:r>
            <a:r>
              <a:rPr lang="cs-CZ" altLang="cs-CZ" sz="1900" dirty="0" smtClean="0"/>
              <a:t>„per </a:t>
            </a:r>
            <a:r>
              <a:rPr lang="cs-CZ" altLang="cs-CZ" sz="1900" dirty="0" err="1" smtClean="0"/>
              <a:t>diems</a:t>
            </a:r>
            <a:r>
              <a:rPr lang="cs-CZ" altLang="cs-CZ" sz="1900" dirty="0" smtClean="0"/>
              <a:t>“ ve výši 230 EUR (</a:t>
            </a:r>
            <a:r>
              <a:rPr lang="cs-CZ" sz="1900" dirty="0"/>
              <a:t>http://</a:t>
            </a:r>
            <a:r>
              <a:rPr lang="cs-CZ" sz="1900" dirty="0" smtClean="0"/>
              <a:t>ec.europa.eu/</a:t>
            </a:r>
            <a:r>
              <a:rPr lang="cs-CZ" sz="1900" dirty="0" err="1" smtClean="0"/>
              <a:t>europeaid</a:t>
            </a:r>
            <a:r>
              <a:rPr lang="cs-CZ" sz="1900" dirty="0" smtClean="0"/>
              <a:t>/</a:t>
            </a:r>
            <a:r>
              <a:rPr lang="cs-CZ" sz="1900" dirty="0" err="1" smtClean="0"/>
              <a:t>perdiem_en</a:t>
            </a:r>
            <a:r>
              <a:rPr lang="cs-CZ" sz="1900" dirty="0" smtClean="0"/>
              <a:t>)</a:t>
            </a:r>
            <a:r>
              <a:rPr lang="cs-CZ" altLang="cs-CZ" sz="1900" dirty="0" smtClean="0"/>
              <a:t> nebo paušál 75 EUR, zahrnují </a:t>
            </a:r>
            <a:r>
              <a:rPr lang="cs-CZ" sz="1900" dirty="0"/>
              <a:t>náklady na ubytování, stravné, a </a:t>
            </a:r>
            <a:r>
              <a:rPr lang="cs-CZ" sz="1900" dirty="0" smtClean="0"/>
              <a:t>cestovné v ČR a výdaj za dopravu experta do ČR a zpět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cs-CZ" altLang="cs-CZ" sz="12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altLang="cs-CZ" sz="1200" dirty="0" smtClean="0"/>
          </a:p>
          <a:p>
            <a:pPr marL="0" indent="0">
              <a:buNone/>
              <a:defRPr/>
            </a:pPr>
            <a:endParaRPr lang="cs-CZ" sz="1200" b="1" dirty="0"/>
          </a:p>
          <a:p>
            <a:pPr>
              <a:lnSpc>
                <a:spcPct val="80000"/>
              </a:lnSpc>
              <a:defRPr/>
            </a:pPr>
            <a:endParaRPr lang="cs-CZ" altLang="cs-CZ" sz="1200" dirty="0"/>
          </a:p>
          <a:p>
            <a:pPr>
              <a:lnSpc>
                <a:spcPct val="80000"/>
              </a:lnSpc>
            </a:pPr>
            <a:endParaRPr lang="cs-CZ" altLang="cs-CZ" dirty="0" smtClean="0"/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1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29680" y="593558"/>
            <a:ext cx="10018712" cy="1433176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Představení výzvy: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3200" b="1" dirty="0" smtClean="0"/>
              <a:t>Podpora rodin I.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200" b="1" dirty="0" smtClean="0"/>
              <a:t>Základní informace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958017" y="2247859"/>
            <a:ext cx="10415836" cy="36877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400" b="1" dirty="0" smtClean="0"/>
              <a:t>Číslo výzvy </a:t>
            </a:r>
            <a:r>
              <a:rPr lang="cs-CZ" sz="2400" dirty="0" smtClean="0"/>
              <a:t>104/03_16_047/CLLD_15_01_275 </a:t>
            </a:r>
            <a:r>
              <a:rPr lang="cs-CZ" sz="2400" dirty="0"/>
              <a:t>	</a:t>
            </a:r>
          </a:p>
          <a:p>
            <a:pPr marL="0" indent="0" algn="just">
              <a:buNone/>
            </a:pPr>
            <a:r>
              <a:rPr lang="cs-CZ" sz="2400" b="1" dirty="0" smtClean="0"/>
              <a:t>Prioritní osa 2 </a:t>
            </a:r>
            <a:r>
              <a:rPr lang="cs-CZ" sz="2400" dirty="0" smtClean="0"/>
              <a:t>Sociální začleňování a boj s chudobou</a:t>
            </a:r>
          </a:p>
          <a:p>
            <a:pPr marL="0" indent="0" algn="just">
              <a:buNone/>
            </a:pPr>
            <a:r>
              <a:rPr lang="cs-CZ" sz="2400" b="1" dirty="0" smtClean="0"/>
              <a:t>Investiční priorita 2.3 </a:t>
            </a:r>
            <a:r>
              <a:rPr lang="cs-CZ" sz="2400" dirty="0" smtClean="0"/>
              <a:t>Strategie komunitně vedeného místního rozvoje</a:t>
            </a:r>
          </a:p>
          <a:p>
            <a:pPr marL="0" indent="0" algn="just">
              <a:buNone/>
            </a:pPr>
            <a:r>
              <a:rPr lang="cs-CZ" sz="2400" b="1" dirty="0" smtClean="0"/>
              <a:t>Specifický cíl 2.3.1 </a:t>
            </a:r>
            <a:r>
              <a:rPr lang="cs-CZ" sz="2400" dirty="0" smtClean="0"/>
              <a:t>Zvýšit zapojení lokálních aktérů do řešení problému nezaměstnanosti a sociálního začleňování ve venkovských oblastech</a:t>
            </a:r>
          </a:p>
          <a:p>
            <a:pPr marL="0" indent="0" algn="just">
              <a:buNone/>
            </a:pPr>
            <a:r>
              <a:rPr lang="cs-CZ" sz="2400" b="1" dirty="0" smtClean="0"/>
              <a:t>Vyhlášení výzvy: </a:t>
            </a:r>
            <a:r>
              <a:rPr lang="cs-CZ" sz="2400" dirty="0" smtClean="0"/>
              <a:t>1. června 2017</a:t>
            </a:r>
          </a:p>
          <a:p>
            <a:pPr marL="0" indent="0" algn="just">
              <a:buNone/>
            </a:pPr>
            <a:r>
              <a:rPr lang="cs-CZ" sz="2400" b="1" dirty="0" smtClean="0"/>
              <a:t> Zahájení příjmu žádostí: </a:t>
            </a:r>
            <a:r>
              <a:rPr lang="cs-CZ" sz="2400" dirty="0" smtClean="0"/>
              <a:t>1. července 2017, 8:00 hod.</a:t>
            </a:r>
          </a:p>
          <a:p>
            <a:pPr marL="0" indent="0" algn="just">
              <a:buNone/>
            </a:pPr>
            <a:r>
              <a:rPr lang="cs-CZ" sz="2400" b="1" dirty="0" smtClean="0"/>
              <a:t>Ukončení příjmu žádostí o podporu:</a:t>
            </a:r>
            <a:r>
              <a:rPr lang="cs-CZ" sz="2400" dirty="0" smtClean="0"/>
              <a:t> 31. července 2017, 12:00 hod.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886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Věcná způsobilost výdajů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6269" y="1642076"/>
            <a:ext cx="10759046" cy="489529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1200" dirty="0"/>
          </a:p>
          <a:p>
            <a:pPr marL="0" indent="0">
              <a:buNone/>
              <a:defRPr/>
            </a:pPr>
            <a:r>
              <a:rPr lang="cs-CZ" sz="1900" b="1" dirty="0" smtClean="0"/>
              <a:t>1.1.3  Zařízení </a:t>
            </a:r>
            <a:r>
              <a:rPr lang="cs-CZ" sz="1900" b="1" dirty="0"/>
              <a:t>a vybavení, vč. nájmu a odpisů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1900" b="1" dirty="0"/>
              <a:t>I</a:t>
            </a:r>
            <a:r>
              <a:rPr lang="cs-CZ" altLang="cs-CZ" sz="1900" b="1" dirty="0" smtClean="0"/>
              <a:t>nvestiční </a:t>
            </a:r>
            <a:r>
              <a:rPr lang="cs-CZ" altLang="cs-CZ" sz="1900" b="1" dirty="0"/>
              <a:t>výdaje </a:t>
            </a:r>
            <a:r>
              <a:rPr lang="cs-CZ" altLang="cs-CZ" sz="1900" b="1" dirty="0" smtClean="0"/>
              <a:t>=</a:t>
            </a:r>
            <a:r>
              <a:rPr lang="cs-CZ" altLang="cs-CZ" sz="1900" dirty="0" smtClean="0"/>
              <a:t> odpisovaný </a:t>
            </a:r>
            <a:r>
              <a:rPr lang="cs-CZ" altLang="cs-CZ" sz="1900" dirty="0"/>
              <a:t>hmotný majetek (pořizovací hodnota vyšší než 40 tis. Kč) a nehmotný majetek (pořizovací cena vyšší než 60 tis. Kč</a:t>
            </a:r>
            <a:r>
              <a:rPr lang="cs-CZ" altLang="cs-CZ" sz="1900" dirty="0" smtClean="0"/>
              <a:t>)</a:t>
            </a:r>
            <a:endParaRPr lang="cs-CZ" altLang="cs-CZ" sz="1900" dirty="0"/>
          </a:p>
          <a:p>
            <a:pPr>
              <a:lnSpc>
                <a:spcPct val="80000"/>
              </a:lnSpc>
              <a:defRPr/>
            </a:pPr>
            <a:r>
              <a:rPr lang="cs-CZ" altLang="cs-CZ" sz="1900" b="1" dirty="0"/>
              <a:t>N</a:t>
            </a:r>
            <a:r>
              <a:rPr lang="cs-CZ" altLang="cs-CZ" sz="1900" b="1" dirty="0" smtClean="0"/>
              <a:t>einvestiční </a:t>
            </a:r>
            <a:r>
              <a:rPr lang="cs-CZ" altLang="cs-CZ" sz="1900" b="1" dirty="0"/>
              <a:t>výdaje </a:t>
            </a:r>
            <a:r>
              <a:rPr lang="cs-CZ" altLang="cs-CZ" sz="1900" b="1" dirty="0" smtClean="0"/>
              <a:t>= </a:t>
            </a:r>
            <a:r>
              <a:rPr lang="cs-CZ" altLang="cs-CZ" sz="1900" dirty="0" smtClean="0"/>
              <a:t>neodpisovaný </a:t>
            </a:r>
            <a:r>
              <a:rPr lang="cs-CZ" altLang="cs-CZ" sz="1900" dirty="0"/>
              <a:t>hmotný (</a:t>
            </a:r>
            <a:r>
              <a:rPr lang="cs-CZ" altLang="cs-CZ" sz="1900" dirty="0" smtClean="0"/>
              <a:t>pořizovací </a:t>
            </a:r>
            <a:r>
              <a:rPr lang="cs-CZ" altLang="cs-CZ" sz="1900" dirty="0"/>
              <a:t>hodnota nižší než 40 tis. </a:t>
            </a:r>
            <a:r>
              <a:rPr lang="cs-CZ" altLang="cs-CZ" sz="1900" dirty="0" smtClean="0"/>
              <a:t>Kč) a nehmotný </a:t>
            </a:r>
            <a:r>
              <a:rPr lang="cs-CZ" altLang="cs-CZ" sz="1900" dirty="0"/>
              <a:t>majetek (pořizovací cena nižší než 60 tis. Kč</a:t>
            </a:r>
            <a:r>
              <a:rPr lang="cs-CZ" altLang="cs-CZ" sz="1900" dirty="0" smtClean="0"/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1900" b="1" dirty="0" smtClean="0"/>
              <a:t>Zařízení </a:t>
            </a:r>
            <a:r>
              <a:rPr lang="cs-CZ" altLang="cs-CZ" sz="1900" b="1" dirty="0"/>
              <a:t>a vybavení pro členy </a:t>
            </a:r>
            <a:r>
              <a:rPr lang="cs-CZ" altLang="cs-CZ" sz="1900" b="1" dirty="0" smtClean="0"/>
              <a:t>RT</a:t>
            </a:r>
            <a:r>
              <a:rPr lang="cs-CZ" altLang="cs-CZ" sz="1900" dirty="0" smtClean="0"/>
              <a:t>, </a:t>
            </a:r>
            <a:r>
              <a:rPr lang="cs-CZ" altLang="cs-CZ" sz="1900" dirty="0"/>
              <a:t>kteří přímo pracují s </a:t>
            </a:r>
            <a:r>
              <a:rPr lang="cs-CZ" altLang="cs-CZ" sz="1900" dirty="0" smtClean="0"/>
              <a:t>CS </a:t>
            </a:r>
            <a:r>
              <a:rPr lang="cs-CZ" altLang="cs-CZ" sz="1900" dirty="0"/>
              <a:t>nebo zajišťují </a:t>
            </a:r>
            <a:r>
              <a:rPr lang="cs-CZ" altLang="cs-CZ" sz="1900" dirty="0" smtClean="0"/>
              <a:t>výstup k </a:t>
            </a:r>
            <a:r>
              <a:rPr lang="cs-CZ" altLang="cs-CZ" sz="1900" dirty="0"/>
              <a:t>přímému </a:t>
            </a:r>
            <a:r>
              <a:rPr lang="cs-CZ" altLang="cs-CZ" sz="1900" dirty="0" smtClean="0"/>
              <a:t>využití CS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1900" b="1" dirty="0" smtClean="0"/>
              <a:t>Nákup vybavení </a:t>
            </a:r>
            <a:r>
              <a:rPr lang="cs-CZ" altLang="cs-CZ" sz="1900" b="1" dirty="0"/>
              <a:t>pro </a:t>
            </a:r>
            <a:r>
              <a:rPr lang="cs-CZ" altLang="cs-CZ" sz="1900" b="1" dirty="0" smtClean="0"/>
              <a:t>RT</a:t>
            </a:r>
            <a:r>
              <a:rPr lang="cs-CZ" altLang="cs-CZ" sz="1900" dirty="0" smtClean="0"/>
              <a:t>, </a:t>
            </a:r>
            <a:r>
              <a:rPr lang="cs-CZ" altLang="cs-CZ" sz="1900" dirty="0"/>
              <a:t>např.  n</a:t>
            </a:r>
            <a:r>
              <a:rPr lang="cs-CZ" altLang="cs-CZ" sz="1900" dirty="0" smtClean="0"/>
              <a:t>ákup výpočetní techniky - pro </a:t>
            </a:r>
            <a:r>
              <a:rPr lang="cs-CZ" altLang="cs-CZ" sz="1900" dirty="0"/>
              <a:t>pracovníky RT lze pořídit pouze takový počet  kusů zařízení a vybavení, který odpovídá výši úvazku členů </a:t>
            </a:r>
            <a:r>
              <a:rPr lang="cs-CZ" altLang="cs-CZ" sz="1900" dirty="0" smtClean="0"/>
              <a:t>RT = </a:t>
            </a:r>
            <a:r>
              <a:rPr lang="cs-CZ" altLang="cs-CZ" sz="1900" dirty="0"/>
              <a:t>1 ks </a:t>
            </a:r>
            <a:r>
              <a:rPr lang="cs-CZ" altLang="cs-CZ" sz="1900" dirty="0" smtClean="0"/>
              <a:t>na </a:t>
            </a:r>
            <a:r>
              <a:rPr lang="cs-CZ" altLang="cs-CZ" sz="1900" dirty="0"/>
              <a:t>1 </a:t>
            </a:r>
            <a:r>
              <a:rPr lang="cs-CZ" altLang="cs-CZ" sz="1900" dirty="0" smtClean="0"/>
              <a:t>úvazek; pokud </a:t>
            </a:r>
            <a:r>
              <a:rPr lang="cs-CZ" altLang="cs-CZ" sz="1900" dirty="0"/>
              <a:t>je úvazek nižší, lze uplatnit pouze část pořizovací </a:t>
            </a:r>
            <a:r>
              <a:rPr lang="cs-CZ" altLang="cs-CZ" sz="1900" dirty="0" smtClean="0"/>
              <a:t>ceny, </a:t>
            </a:r>
            <a:r>
              <a:rPr lang="cs-CZ" altLang="cs-CZ" sz="1900" dirty="0"/>
              <a:t>vztahující se k danému </a:t>
            </a:r>
            <a:r>
              <a:rPr lang="cs-CZ" altLang="cs-CZ" sz="1900" dirty="0" smtClean="0"/>
              <a:t>úvazku (0,5 </a:t>
            </a:r>
            <a:r>
              <a:rPr lang="cs-CZ" altLang="cs-CZ" sz="1900" dirty="0"/>
              <a:t>úvazek = </a:t>
            </a:r>
            <a:r>
              <a:rPr lang="cs-CZ" altLang="cs-CZ" sz="1900" dirty="0" smtClean="0"/>
              <a:t>0,5 </a:t>
            </a:r>
            <a:r>
              <a:rPr lang="cs-CZ" altLang="cs-CZ" sz="1900" dirty="0"/>
              <a:t>ceny </a:t>
            </a:r>
            <a:r>
              <a:rPr lang="cs-CZ" altLang="cs-CZ" sz="1900" dirty="0" smtClean="0"/>
              <a:t>výpočetní techniky), úvazky jednotlivých členů RT je možné sčítat</a:t>
            </a:r>
          </a:p>
          <a:p>
            <a:pPr>
              <a:lnSpc>
                <a:spcPct val="80000"/>
              </a:lnSpc>
              <a:defRPr/>
            </a:pPr>
            <a:r>
              <a:rPr lang="cs-CZ" sz="1900" dirty="0" smtClean="0"/>
              <a:t>Nově </a:t>
            </a:r>
            <a:r>
              <a:rPr lang="cs-CZ" sz="1900" dirty="0"/>
              <a:t>zařazen do této skupiny výdajů i </a:t>
            </a:r>
            <a:r>
              <a:rPr lang="cs-CZ" sz="1900" b="1" dirty="0"/>
              <a:t>nábytek</a:t>
            </a:r>
            <a:r>
              <a:rPr lang="cs-CZ" sz="1900" dirty="0"/>
              <a:t> (rozdíl oproti OP LZZ</a:t>
            </a:r>
            <a:r>
              <a:rPr lang="cs-CZ" sz="1900" dirty="0" smtClean="0"/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cs-CZ" sz="1900" dirty="0" smtClean="0"/>
              <a:t>Pokud </a:t>
            </a:r>
            <a:r>
              <a:rPr lang="cs-CZ" sz="1900" dirty="0"/>
              <a:t>jakýkoliv nákup zařízení a vybavení patří na základě vymezení nepřímých nákladů (dle kapitoly 6.4.16) mezi nepřímé náklady, nelze tyto výdaje řadit mezi přímé způsobilé  </a:t>
            </a:r>
            <a:r>
              <a:rPr lang="cs-CZ" sz="1900" dirty="0" smtClean="0"/>
              <a:t>náklady</a:t>
            </a:r>
            <a:endParaRPr lang="cs-CZ" sz="1900" b="1"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cs-CZ" altLang="cs-CZ" sz="12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altLang="cs-CZ" sz="1200" dirty="0" smtClean="0"/>
          </a:p>
          <a:p>
            <a:pPr marL="0" indent="0">
              <a:buNone/>
              <a:defRPr/>
            </a:pPr>
            <a:endParaRPr lang="cs-CZ" sz="1200" b="1" dirty="0"/>
          </a:p>
          <a:p>
            <a:pPr>
              <a:lnSpc>
                <a:spcPct val="80000"/>
              </a:lnSpc>
              <a:defRPr/>
            </a:pPr>
            <a:endParaRPr lang="cs-CZ" altLang="cs-CZ" sz="1200" dirty="0"/>
          </a:p>
          <a:p>
            <a:pPr>
              <a:lnSpc>
                <a:spcPct val="80000"/>
              </a:lnSpc>
            </a:pPr>
            <a:endParaRPr lang="cs-CZ" altLang="cs-CZ" dirty="0" smtClean="0"/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48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Věcná způsobilost výdajů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6732" y="1898909"/>
            <a:ext cx="10574204" cy="421688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1900" b="1" dirty="0" smtClean="0"/>
              <a:t>V </a:t>
            </a:r>
            <a:r>
              <a:rPr lang="cs-CZ" sz="1900" b="1" dirty="0"/>
              <a:t>rámci </a:t>
            </a:r>
            <a:r>
              <a:rPr lang="cs-CZ" sz="1900" b="1" dirty="0" smtClean="0"/>
              <a:t>kapitoly 1.1.3 </a:t>
            </a:r>
            <a:r>
              <a:rPr lang="cs-CZ" sz="1900" b="1" dirty="0"/>
              <a:t>lze také hradit</a:t>
            </a:r>
            <a:r>
              <a:rPr lang="cs-CZ" sz="1900" b="1" dirty="0" smtClean="0"/>
              <a:t>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1900" b="1" dirty="0" smtClean="0"/>
          </a:p>
          <a:p>
            <a:pPr>
              <a:defRPr/>
            </a:pPr>
            <a:r>
              <a:rPr lang="cs-CZ" sz="1900" b="1" dirty="0"/>
              <a:t>Nájem či leasing zařízení a vybavení, budov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900" b="1" dirty="0"/>
              <a:t>Operativní leasing = </a:t>
            </a:r>
            <a:r>
              <a:rPr lang="cs-CZ" sz="1900" dirty="0"/>
              <a:t>nájemné (splátky) leasingu, smlouva o nájmu nebo operativním leasingu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900" b="1" dirty="0"/>
              <a:t>Finanční leasing = </a:t>
            </a:r>
            <a:r>
              <a:rPr lang="cs-CZ" sz="1900" dirty="0"/>
              <a:t>způsobilé jsou pouze splátky leasingu, vztahující se k období trvání projektu (daně a finanční činnost pronajímatele související s leasingovou smlouvou nejsou způsobilými výdaji</a:t>
            </a:r>
            <a:r>
              <a:rPr lang="cs-CZ" sz="1900" dirty="0" smtClean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1900" b="1" dirty="0"/>
          </a:p>
          <a:p>
            <a:pPr>
              <a:defRPr/>
            </a:pPr>
            <a:r>
              <a:rPr lang="cs-CZ" sz="1900" b="1" dirty="0" smtClean="0"/>
              <a:t>Odpisy </a:t>
            </a:r>
            <a:r>
              <a:rPr lang="cs-CZ" sz="1900" b="1" dirty="0"/>
              <a:t>(daňové</a:t>
            </a:r>
            <a:r>
              <a:rPr lang="cs-CZ" sz="1900" b="1" dirty="0" smtClean="0"/>
              <a:t>)</a:t>
            </a:r>
            <a:endParaRPr lang="cs-CZ" sz="1900" b="1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900" dirty="0"/>
              <a:t>Dlouhodobého hmotného a nehmotného majetku používaného pro účely </a:t>
            </a:r>
            <a:r>
              <a:rPr lang="cs-CZ" sz="1900" dirty="0" smtClean="0"/>
              <a:t>projektu, které využívá CS</a:t>
            </a:r>
            <a:endParaRPr lang="cs-CZ" sz="19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900" dirty="0"/>
              <a:t>Jsou způsobilým výdajem po dobu trvání projektu za předpokladu, že nákup takového majetku není součástí způsobilých výdajů na </a:t>
            </a:r>
            <a:r>
              <a:rPr lang="cs-CZ" sz="1900" dirty="0" smtClean="0"/>
              <a:t>projekt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400" dirty="0"/>
          </a:p>
          <a:p>
            <a:pPr marL="0" indent="0">
              <a:buNone/>
              <a:defRPr/>
            </a:pPr>
            <a:endParaRPr lang="cs-CZ" sz="1600" b="1" dirty="0"/>
          </a:p>
          <a:p>
            <a:pPr>
              <a:lnSpc>
                <a:spcPct val="80000"/>
              </a:lnSpc>
              <a:defRPr/>
            </a:pPr>
            <a:endParaRPr lang="cs-CZ" altLang="cs-CZ" sz="1200" dirty="0"/>
          </a:p>
          <a:p>
            <a:pPr>
              <a:lnSpc>
                <a:spcPct val="80000"/>
              </a:lnSpc>
            </a:pPr>
            <a:endParaRPr lang="cs-CZ" altLang="cs-CZ" dirty="0" smtClean="0"/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77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Věcná způsobilost výdajů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3770" y="1934534"/>
            <a:ext cx="10248407" cy="43118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1900" b="1" dirty="0" smtClean="0"/>
              <a:t>1.1.4 Nákup </a:t>
            </a:r>
            <a:r>
              <a:rPr lang="cs-CZ" sz="1900" b="1" dirty="0"/>
              <a:t>služeb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sz="1900" dirty="0" smtClean="0"/>
              <a:t>Dodání </a:t>
            </a:r>
            <a:r>
              <a:rPr lang="cs-CZ" altLang="cs-CZ" sz="1900" dirty="0"/>
              <a:t>služby musí být nezbytné k realizaci projektu a musí vytvářet novou </a:t>
            </a:r>
            <a:r>
              <a:rPr lang="cs-CZ" altLang="cs-CZ" sz="1900" dirty="0" smtClean="0"/>
              <a:t>hodnotu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900" dirty="0" smtClean="0"/>
              <a:t>zpracování </a:t>
            </a:r>
            <a:r>
              <a:rPr lang="cs-CZ" sz="1900" dirty="0"/>
              <a:t>analýz, průzkumů, </a:t>
            </a:r>
            <a:r>
              <a:rPr lang="cs-CZ" sz="1900" dirty="0" smtClean="0"/>
              <a:t>studií</a:t>
            </a:r>
            <a:endParaRPr lang="cs-CZ" sz="19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900" dirty="0" smtClean="0"/>
              <a:t>lektorské služby</a:t>
            </a:r>
            <a:endParaRPr lang="cs-CZ" sz="19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900" dirty="0" smtClean="0"/>
              <a:t>školení </a:t>
            </a:r>
            <a:r>
              <a:rPr lang="cs-CZ" sz="1900" dirty="0"/>
              <a:t>a </a:t>
            </a:r>
            <a:r>
              <a:rPr lang="cs-CZ" sz="1900" dirty="0" smtClean="0"/>
              <a:t>kurzy</a:t>
            </a:r>
            <a:endParaRPr lang="cs-CZ" sz="19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900" dirty="0" smtClean="0"/>
              <a:t>vytvoření </a:t>
            </a:r>
            <a:r>
              <a:rPr lang="cs-CZ" sz="1900" dirty="0"/>
              <a:t>nových publikací, školicích materiálů nebo manuálů, </a:t>
            </a:r>
            <a:r>
              <a:rPr lang="cs-CZ" sz="1900" dirty="0" smtClean="0"/>
              <a:t>CD/DVD…</a:t>
            </a:r>
            <a:endParaRPr lang="cs-CZ" sz="19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900" dirty="0" smtClean="0"/>
              <a:t>pronájem </a:t>
            </a:r>
            <a:r>
              <a:rPr lang="cs-CZ" sz="1900" dirty="0"/>
              <a:t>prostor pro práci s </a:t>
            </a:r>
            <a:r>
              <a:rPr lang="cs-CZ" sz="1900" dirty="0" smtClean="0"/>
              <a:t>CS </a:t>
            </a:r>
            <a:r>
              <a:rPr lang="cs-CZ" sz="1900" dirty="0"/>
              <a:t>(např. pronájem </a:t>
            </a:r>
            <a:r>
              <a:rPr lang="cs-CZ" sz="1900" dirty="0" smtClean="0"/>
              <a:t>učebny)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9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 b="1" dirty="0"/>
              <a:t>1.1.5 Drobné stavební úpravy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900" dirty="0" smtClean="0"/>
              <a:t>Cena </a:t>
            </a:r>
            <a:r>
              <a:rPr lang="cs-CZ" sz="1900" dirty="0"/>
              <a:t>všech dokončených stavebních úprav v jednom zdaňovacím období, která nepřesáhne v úhrnu </a:t>
            </a:r>
            <a:r>
              <a:rPr lang="cs-CZ" sz="1900" b="1" dirty="0"/>
              <a:t>40.000 Kč </a:t>
            </a:r>
            <a:r>
              <a:rPr lang="cs-CZ" sz="1900" dirty="0"/>
              <a:t>na každou jednotlivou účetní položku </a:t>
            </a:r>
            <a:r>
              <a:rPr lang="cs-CZ" sz="1900" dirty="0" smtClean="0"/>
              <a:t>majetku</a:t>
            </a:r>
            <a:endParaRPr lang="cs-CZ" sz="19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900" dirty="0" smtClean="0"/>
              <a:t>Např</a:t>
            </a:r>
            <a:r>
              <a:rPr lang="cs-CZ" sz="1900" dirty="0"/>
              <a:t>. úprava pracovního místa, které usnadní přístup osobám </a:t>
            </a:r>
            <a:r>
              <a:rPr lang="cs-CZ" sz="1900" dirty="0" smtClean="0"/>
              <a:t>zdravotně postiženým</a:t>
            </a:r>
            <a:endParaRPr lang="cs-CZ" sz="19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2000" dirty="0"/>
          </a:p>
          <a:p>
            <a:pPr marL="0" indent="0">
              <a:buNone/>
              <a:defRPr/>
            </a:pPr>
            <a:endParaRPr lang="cs-CZ" sz="1600" b="1" dirty="0"/>
          </a:p>
          <a:p>
            <a:pPr>
              <a:lnSpc>
                <a:spcPct val="80000"/>
              </a:lnSpc>
              <a:defRPr/>
            </a:pPr>
            <a:endParaRPr lang="cs-CZ" altLang="cs-CZ" sz="1200" dirty="0"/>
          </a:p>
          <a:p>
            <a:pPr>
              <a:lnSpc>
                <a:spcPct val="80000"/>
              </a:lnSpc>
            </a:pPr>
            <a:endParaRPr lang="cs-CZ" altLang="cs-CZ" dirty="0" smtClean="0"/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295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Věcná způsobilost výdajů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5651" y="1898908"/>
            <a:ext cx="10189029" cy="53285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 b="1" dirty="0" smtClean="0"/>
              <a:t>1.1.6 Přímá </a:t>
            </a:r>
            <a:r>
              <a:rPr lang="cs-CZ" sz="1900" b="1" dirty="0"/>
              <a:t>podpora pro </a:t>
            </a:r>
            <a:r>
              <a:rPr lang="cs-CZ" sz="1900" b="1" dirty="0" smtClean="0"/>
              <a:t>CS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900" b="1" dirty="0" smtClean="0"/>
              <a:t>mzdy</a:t>
            </a:r>
            <a:r>
              <a:rPr lang="cs-CZ" sz="1900" dirty="0" smtClean="0"/>
              <a:t> zaměstnanců z CS (</a:t>
            </a:r>
            <a:r>
              <a:rPr lang="cs-CZ" sz="1900" dirty="0"/>
              <a:t>PS, DPČ, DPP ne) </a:t>
            </a:r>
            <a:r>
              <a:rPr lang="cs-CZ" sz="1900" dirty="0" smtClean="0"/>
              <a:t>– max. </a:t>
            </a:r>
            <a:r>
              <a:rPr lang="cs-CZ" sz="1900" dirty="0"/>
              <a:t>limit </a:t>
            </a:r>
            <a:r>
              <a:rPr lang="cs-CZ" sz="1900" dirty="0" smtClean="0"/>
              <a:t>stanovený </a:t>
            </a:r>
            <a:r>
              <a:rPr lang="cs-CZ" sz="1900" dirty="0"/>
              <a:t>pro měsíc práce zaměstnance </a:t>
            </a:r>
            <a:r>
              <a:rPr lang="cs-CZ" sz="1900" dirty="0" smtClean="0"/>
              <a:t>je ve výši </a:t>
            </a:r>
            <a:r>
              <a:rPr lang="cs-CZ" sz="1900" dirty="0"/>
              <a:t>trojnásobku minimální mzdy za měsíc při 40hodinové týdenní pracovní </a:t>
            </a:r>
            <a:r>
              <a:rPr lang="cs-CZ" sz="1900" dirty="0" smtClean="0"/>
              <a:t>době</a:t>
            </a:r>
            <a:endParaRPr lang="cs-CZ" sz="19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900" b="1" dirty="0" smtClean="0"/>
              <a:t>cestovné</a:t>
            </a:r>
            <a:r>
              <a:rPr lang="cs-CZ" sz="1900" b="1" dirty="0"/>
              <a:t>, </a:t>
            </a:r>
            <a:r>
              <a:rPr lang="cs-CZ" sz="1900" b="1" dirty="0" smtClean="0"/>
              <a:t>ubytování a stravné </a:t>
            </a:r>
            <a:r>
              <a:rPr lang="cs-CZ" sz="1900" dirty="0"/>
              <a:t>při služebních cestách pro </a:t>
            </a:r>
            <a:r>
              <a:rPr lang="cs-CZ" sz="1900" dirty="0" smtClean="0"/>
              <a:t>CS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900" b="1" dirty="0"/>
              <a:t>p</a:t>
            </a:r>
            <a:r>
              <a:rPr lang="cs-CZ" sz="1900" b="1" dirty="0" smtClean="0"/>
              <a:t>říspěvek na péči o dítě a další závislé osoby </a:t>
            </a:r>
            <a:r>
              <a:rPr lang="cs-CZ" sz="1900" dirty="0" smtClean="0"/>
              <a:t>– poskytuje se po dobu trvání školení nebo při nástupu nezaměstnané osoby do nového zaměstnání (v tomto případě se poskytuje po dobu max. 6 </a:t>
            </a:r>
            <a:r>
              <a:rPr lang="cs-CZ" sz="1900" dirty="0" err="1" smtClean="0"/>
              <a:t>měs</a:t>
            </a:r>
            <a:r>
              <a:rPr lang="cs-CZ" sz="1900" dirty="0" smtClean="0"/>
              <a:t>.)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900" b="1" dirty="0"/>
              <a:t>p</a:t>
            </a:r>
            <a:r>
              <a:rPr lang="cs-CZ" sz="1900" b="1" dirty="0" smtClean="0"/>
              <a:t>říspěvek na zapracování </a:t>
            </a:r>
            <a:r>
              <a:rPr lang="cs-CZ" sz="1900" dirty="0" smtClean="0"/>
              <a:t>(</a:t>
            </a:r>
            <a:r>
              <a:rPr lang="cs-CZ" sz="1900" dirty="0"/>
              <a:t>dle zákona č. 435/2004 Sb., zákon o </a:t>
            </a:r>
            <a:r>
              <a:rPr lang="cs-CZ" sz="1900" dirty="0" smtClean="0"/>
              <a:t>zaměstnanosti) – poskytuje se po dobu max. 3 </a:t>
            </a:r>
            <a:r>
              <a:rPr lang="cs-CZ" sz="1900" dirty="0" err="1" smtClean="0"/>
              <a:t>měs</a:t>
            </a:r>
            <a:r>
              <a:rPr lang="cs-CZ" sz="1900" dirty="0" smtClean="0"/>
              <a:t>., nejvýše do poloviny minimální mzdy</a:t>
            </a:r>
            <a:endParaRPr lang="cs-CZ" sz="19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900" b="1" dirty="0"/>
              <a:t>jiné nezbytné náklady </a:t>
            </a:r>
            <a:r>
              <a:rPr lang="cs-CZ" sz="1900" dirty="0"/>
              <a:t>pro CS pro realizování jejich aktivit </a:t>
            </a:r>
            <a:r>
              <a:rPr lang="cs-CZ" sz="1900" dirty="0" smtClean="0"/>
              <a:t>(prohlídka zdravotní způsobilosti pro výkon práce, výpis z rejstříku trestů)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1200" dirty="0"/>
          </a:p>
          <a:p>
            <a:endParaRPr lang="cs-CZ" altLang="cs-CZ" sz="1200" dirty="0"/>
          </a:p>
          <a:p>
            <a:endParaRPr lang="cs-CZ" alt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63471" y="461318"/>
            <a:ext cx="10018712" cy="667007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Způsobilost výdajů - </a:t>
            </a:r>
            <a:r>
              <a:rPr lang="cs-CZ" sz="3600" b="1" dirty="0" smtClean="0">
                <a:solidFill>
                  <a:schemeClr val="accent1">
                    <a:lumMod val="75000"/>
                  </a:schemeClr>
                </a:solidFill>
              </a:rPr>
              <a:t>příklady</a:t>
            </a:r>
            <a:endParaRPr lang="cs-CZ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96423" y="1131540"/>
            <a:ext cx="10447079" cy="4933950"/>
          </a:xfrm>
        </p:spPr>
        <p:txBody>
          <a:bodyPr>
            <a:noAutofit/>
          </a:bodyPr>
          <a:lstStyle/>
          <a:p>
            <a:r>
              <a:rPr lang="cs-CZ" sz="2200" dirty="0"/>
              <a:t>Cestovné dětí </a:t>
            </a:r>
            <a:r>
              <a:rPr lang="cs-CZ" sz="2200" dirty="0" smtClean="0"/>
              <a:t>je nezpůsobilým výdajem </a:t>
            </a:r>
            <a:r>
              <a:rPr lang="cs-CZ" sz="2200" b="1" dirty="0"/>
              <a:t>X</a:t>
            </a:r>
            <a:r>
              <a:rPr lang="cs-CZ" sz="2200" dirty="0"/>
              <a:t> cestovné pečujících osob </a:t>
            </a:r>
            <a:r>
              <a:rPr lang="cs-CZ" sz="2200" dirty="0" smtClean="0"/>
              <a:t>jsou </a:t>
            </a:r>
            <a:r>
              <a:rPr lang="cs-CZ" sz="2200" dirty="0"/>
              <a:t>nepřímé náklady </a:t>
            </a:r>
          </a:p>
          <a:p>
            <a:r>
              <a:rPr lang="cs-CZ" sz="2200" dirty="0"/>
              <a:t>Nákup vybavení samotného zařízení, které je pracovištěm pracujících </a:t>
            </a:r>
            <a:r>
              <a:rPr lang="cs-CZ" sz="2200" dirty="0" smtClean="0"/>
              <a:t>osob, patří mezi </a:t>
            </a:r>
            <a:r>
              <a:rPr lang="cs-CZ" sz="2200" dirty="0"/>
              <a:t>přímé náklady </a:t>
            </a:r>
            <a:r>
              <a:rPr lang="cs-CZ" sz="2200" b="1" dirty="0"/>
              <a:t>X</a:t>
            </a:r>
            <a:r>
              <a:rPr lang="cs-CZ" sz="2200" dirty="0"/>
              <a:t> nákup kancelářských potřeb </a:t>
            </a:r>
            <a:r>
              <a:rPr lang="cs-CZ" sz="2200" dirty="0" smtClean="0"/>
              <a:t>je nepřímým nákladem </a:t>
            </a:r>
            <a:endParaRPr lang="cs-CZ" sz="2200" dirty="0"/>
          </a:p>
          <a:p>
            <a:r>
              <a:rPr lang="cs-CZ" sz="2200" dirty="0"/>
              <a:t>Stavební úpravy prostor zařízení určených pro práci s dětmi </a:t>
            </a:r>
            <a:r>
              <a:rPr lang="cs-CZ" sz="2200" dirty="0" smtClean="0"/>
              <a:t>jsou </a:t>
            </a:r>
            <a:r>
              <a:rPr lang="cs-CZ" sz="2200" dirty="0"/>
              <a:t>přímé náklady </a:t>
            </a:r>
            <a:r>
              <a:rPr lang="cs-CZ" sz="2200" b="1" dirty="0"/>
              <a:t>X</a:t>
            </a:r>
            <a:r>
              <a:rPr lang="cs-CZ" sz="2200" dirty="0"/>
              <a:t> stavební úpravy pro projekt samotný </a:t>
            </a:r>
            <a:r>
              <a:rPr lang="cs-CZ" sz="2200" dirty="0" smtClean="0"/>
              <a:t>jsou nepřímými </a:t>
            </a:r>
            <a:r>
              <a:rPr lang="cs-CZ" sz="2200" dirty="0"/>
              <a:t>náklady </a:t>
            </a:r>
            <a:endParaRPr lang="cs-CZ" sz="2200" dirty="0" smtClean="0"/>
          </a:p>
          <a:p>
            <a:r>
              <a:rPr lang="cs-CZ" sz="2200" dirty="0"/>
              <a:t>Společná doprava dětí  </a:t>
            </a:r>
            <a:r>
              <a:rPr lang="cs-CZ" sz="2200" dirty="0" smtClean="0"/>
              <a:t>je přímým nákladem (ale pouze jako nákup služeb!)</a:t>
            </a:r>
            <a:endParaRPr lang="cs-CZ" sz="2200" dirty="0"/>
          </a:p>
          <a:p>
            <a:r>
              <a:rPr lang="cs-CZ" sz="2200" dirty="0"/>
              <a:t>Služby péče o děti vykonávané pečující osobou s ŽL </a:t>
            </a:r>
            <a:r>
              <a:rPr lang="cs-CZ" sz="2200" dirty="0" smtClean="0"/>
              <a:t>jsou </a:t>
            </a:r>
            <a:r>
              <a:rPr lang="cs-CZ" sz="2200" dirty="0"/>
              <a:t>přímé náklady </a:t>
            </a:r>
            <a:r>
              <a:rPr lang="cs-CZ" sz="2200" dirty="0" smtClean="0"/>
              <a:t>(opět nákup </a:t>
            </a:r>
            <a:r>
              <a:rPr lang="cs-CZ" sz="2200" dirty="0"/>
              <a:t>služeb)</a:t>
            </a:r>
          </a:p>
          <a:p>
            <a:r>
              <a:rPr lang="cs-CZ" sz="2200" dirty="0"/>
              <a:t>Nájemné pro družinu </a:t>
            </a:r>
            <a:r>
              <a:rPr lang="cs-CZ" sz="2200" dirty="0" smtClean="0"/>
              <a:t>je přímý náklad (nákup </a:t>
            </a:r>
            <a:r>
              <a:rPr lang="cs-CZ" sz="2200" dirty="0"/>
              <a:t>služeb) </a:t>
            </a:r>
            <a:r>
              <a:rPr lang="cs-CZ" sz="2200" b="1" dirty="0"/>
              <a:t>X</a:t>
            </a:r>
            <a:r>
              <a:rPr lang="cs-CZ" sz="2200" dirty="0"/>
              <a:t> nájemné využívané k administraci projektu </a:t>
            </a:r>
            <a:r>
              <a:rPr lang="cs-CZ" sz="2200" dirty="0" smtClean="0"/>
              <a:t>je nepřímý náklad </a:t>
            </a:r>
            <a:endParaRPr lang="cs-CZ" sz="2200" dirty="0"/>
          </a:p>
          <a:p>
            <a:r>
              <a:rPr lang="cs-CZ" sz="2200" dirty="0"/>
              <a:t>Kurz zdravotníka </a:t>
            </a:r>
            <a:r>
              <a:rPr lang="cs-CZ" sz="2200" dirty="0" smtClean="0"/>
              <a:t>je přímý náklad (nákup </a:t>
            </a:r>
            <a:r>
              <a:rPr lang="cs-CZ" sz="2200" dirty="0"/>
              <a:t>služeb)</a:t>
            </a:r>
          </a:p>
          <a:p>
            <a:r>
              <a:rPr lang="cs-CZ" sz="2200" dirty="0" smtClean="0"/>
              <a:t>U vzdělávání </a:t>
            </a:r>
            <a:r>
              <a:rPr lang="cs-CZ" sz="2200" dirty="0"/>
              <a:t>pečujících osob </a:t>
            </a:r>
            <a:r>
              <a:rPr lang="cs-CZ" sz="2200" dirty="0" smtClean="0"/>
              <a:t>musí </a:t>
            </a:r>
            <a:r>
              <a:rPr lang="cs-CZ" sz="2200" dirty="0"/>
              <a:t>být vazba na deklarovaná pracovní </a:t>
            </a:r>
            <a:r>
              <a:rPr lang="cs-CZ" sz="2200" dirty="0" smtClean="0"/>
              <a:t>místa</a:t>
            </a:r>
          </a:p>
          <a:p>
            <a:r>
              <a:rPr lang="cs-CZ" sz="2200" dirty="0" smtClean="0"/>
              <a:t>Animační náklady – příměstský tábor doporučeno 1x týdně a 1x měsíčně u dětského klubu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7664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995276" y="658428"/>
            <a:ext cx="10018712" cy="667007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Způsobilost výdajů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995276" y="1531407"/>
            <a:ext cx="9672723" cy="45202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b="1" dirty="0" smtClean="0">
                <a:solidFill>
                  <a:schemeClr val="accent2">
                    <a:lumMod val="75000"/>
                  </a:schemeClr>
                </a:solidFill>
              </a:rPr>
              <a:t>Nepřímé náklady</a:t>
            </a:r>
          </a:p>
          <a:p>
            <a:r>
              <a:rPr lang="cs-CZ" sz="2400" dirty="0" smtClean="0"/>
              <a:t>Papír (kancelářský, toaletní, balicí, čtvrtky)</a:t>
            </a:r>
          </a:p>
          <a:p>
            <a:r>
              <a:rPr lang="cs-CZ" sz="2400" dirty="0" smtClean="0"/>
              <a:t>Pojištění </a:t>
            </a:r>
            <a:r>
              <a:rPr lang="cs-CZ" sz="2400" dirty="0"/>
              <a:t>odpovědnosti za škodu</a:t>
            </a:r>
          </a:p>
          <a:p>
            <a:r>
              <a:rPr lang="cs-CZ" sz="2400" dirty="0"/>
              <a:t>Cestovné pečujících/doprovázejících osob </a:t>
            </a:r>
          </a:p>
          <a:p>
            <a:r>
              <a:rPr lang="cs-CZ" sz="2400" dirty="0"/>
              <a:t>Nájem prostor pro administrativní zajištění projektu</a:t>
            </a:r>
          </a:p>
          <a:p>
            <a:r>
              <a:rPr lang="cs-CZ" sz="2400" dirty="0"/>
              <a:t>Náklady na úklid </a:t>
            </a:r>
          </a:p>
          <a:p>
            <a:r>
              <a:rPr lang="cs-CZ" sz="2400" dirty="0"/>
              <a:t>Kancelářské </a:t>
            </a:r>
            <a:r>
              <a:rPr lang="cs-CZ" sz="2400" dirty="0" smtClean="0"/>
              <a:t>prostředky </a:t>
            </a:r>
            <a:endParaRPr lang="cs-CZ" sz="2400" dirty="0"/>
          </a:p>
          <a:p>
            <a:r>
              <a:rPr lang="cs-CZ" sz="2400" dirty="0"/>
              <a:t>Náklady na vedení projektu (zpráva o realizaci)</a:t>
            </a:r>
          </a:p>
          <a:p>
            <a:r>
              <a:rPr lang="cs-CZ" sz="2400" dirty="0"/>
              <a:t>Propagace příměstských táborů</a:t>
            </a:r>
          </a:p>
        </p:txBody>
      </p:sp>
    </p:spTree>
    <p:extLst>
      <p:ext uri="{BB962C8B-B14F-4D97-AF65-F5344CB8AC3E}">
        <p14:creationId xmlns:p14="http://schemas.microsoft.com/office/powerpoint/2010/main" val="3559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937613" y="724930"/>
            <a:ext cx="10018712" cy="667007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Způsobilost výdajů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995276" y="1714287"/>
            <a:ext cx="9672723" cy="2116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 smtClean="0">
                <a:solidFill>
                  <a:schemeClr val="accent2">
                    <a:lumMod val="75000"/>
                  </a:schemeClr>
                </a:solidFill>
              </a:rPr>
              <a:t>Nezpůsobilé výdaje</a:t>
            </a:r>
          </a:p>
          <a:p>
            <a:r>
              <a:rPr lang="cs-CZ" sz="2400" dirty="0" smtClean="0"/>
              <a:t>Stravné </a:t>
            </a:r>
            <a:r>
              <a:rPr lang="cs-CZ" sz="2400" dirty="0"/>
              <a:t>pro děti</a:t>
            </a:r>
          </a:p>
          <a:p>
            <a:r>
              <a:rPr lang="cs-CZ" sz="2400" dirty="0"/>
              <a:t>Zajištění výletu – náklady na dopravu/cestovné, vstupné, potravinové balíčky</a:t>
            </a:r>
          </a:p>
          <a:p>
            <a:r>
              <a:rPr lang="cs-CZ" sz="2400" dirty="0"/>
              <a:t>Náklady na napsání </a:t>
            </a:r>
            <a:r>
              <a:rPr lang="cs-CZ" sz="2400" dirty="0" smtClean="0"/>
              <a:t>projektu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132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21437" y="1513071"/>
            <a:ext cx="10415628" cy="2616199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 smtClean="0"/>
              <a:t>Spolufinancování</a:t>
            </a:r>
            <a:endParaRPr lang="cs-CZ" sz="6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46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937613" y="724930"/>
            <a:ext cx="10018712" cy="667007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Spolufinancování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995276" y="1714287"/>
            <a:ext cx="9672723" cy="4137873"/>
          </a:xfrm>
        </p:spPr>
        <p:txBody>
          <a:bodyPr>
            <a:normAutofit/>
          </a:bodyPr>
          <a:lstStyle/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cs-CZ" sz="2400" dirty="0"/>
              <a:t>Případné příspěvky rodičů (ponížené o úhradu výdajů mimo rozpočet projektu, např. stravné dětí) mohou být zahrnuty do spolufinancování ze strany příjemce. Pokud by částka vybraných příspěvků přesáhla výši spolufinancování, bude se jednat o příjmy projektu, což by vedlo ke snížení </a:t>
            </a:r>
            <a:r>
              <a:rPr lang="pl-PL" sz="2400" dirty="0"/>
              <a:t>podpory projektu ze zdrojů ŘO.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cs-CZ" sz="2400" dirty="0"/>
              <a:t>Výdaje, které nebudou součástí projektu (stravné dětí), ale jsou nezbytné pro realizaci projektu, je potřeba přesně definovat v projektové žádosti. </a:t>
            </a:r>
          </a:p>
        </p:txBody>
      </p:sp>
    </p:spTree>
    <p:extLst>
      <p:ext uri="{BB962C8B-B14F-4D97-AF65-F5344CB8AC3E}">
        <p14:creationId xmlns:p14="http://schemas.microsoft.com/office/powerpoint/2010/main" val="20953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87396" y="1380068"/>
            <a:ext cx="10415628" cy="2616199"/>
          </a:xfrm>
        </p:spPr>
        <p:txBody>
          <a:bodyPr>
            <a:normAutofit/>
          </a:bodyPr>
          <a:lstStyle/>
          <a:p>
            <a:r>
              <a:rPr lang="cs-CZ" sz="6000" b="1" dirty="0" smtClean="0"/>
              <a:t>Hodnocení a výběr projektů</a:t>
            </a:r>
            <a:endParaRPr lang="cs-CZ" sz="6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33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89920" y="753978"/>
            <a:ext cx="10018712" cy="1156871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Představení výzvy</a:t>
            </a:r>
            <a:b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3200" b="1" dirty="0" smtClean="0"/>
              <a:t>Cíl výzvy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02215" y="2225091"/>
            <a:ext cx="10018712" cy="29083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 smtClean="0"/>
              <a:t>Cíl výzvy</a:t>
            </a:r>
          </a:p>
          <a:p>
            <a:r>
              <a:rPr lang="cs-CZ" sz="2400" dirty="0" smtClean="0"/>
              <a:t>Umožnit </a:t>
            </a:r>
            <a:r>
              <a:rPr lang="cs-CZ" sz="2400" dirty="0"/>
              <a:t>osobám z cílových skupin získat rovné příležitosti v zaměstnání a při dalším profesním růstu. V neposlední řadě mají podporované aktivity napomáhat vytvářet zdravé rodinné prostředí.</a:t>
            </a:r>
          </a:p>
          <a:p>
            <a:r>
              <a:rPr lang="cs-CZ" sz="2400" dirty="0"/>
              <a:t>Proto je cílem realizace aktivit této výzvy podpořit fungování rodin, návrat rodičů do práce apod., a to formou podpory péče a aktivit pro děti školního věku.</a:t>
            </a:r>
          </a:p>
        </p:txBody>
      </p:sp>
    </p:spTree>
    <p:extLst>
      <p:ext uri="{BB962C8B-B14F-4D97-AF65-F5344CB8AC3E}">
        <p14:creationId xmlns:p14="http://schemas.microsoft.com/office/powerpoint/2010/main" val="170358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930875" y="626074"/>
            <a:ext cx="10018713" cy="666193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Proces hodnocení a výběru projektů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937612" y="1531981"/>
            <a:ext cx="9730388" cy="44942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dirty="0" smtClean="0"/>
              <a:t>Problematika hodnocení přijatelnosti a formálních náležitostí, věcného hodnocení a výběru projektů je řešena zde:</a:t>
            </a:r>
          </a:p>
          <a:p>
            <a:pPr marL="0" indent="0">
              <a:buNone/>
            </a:pPr>
            <a:r>
              <a:rPr lang="cs-CZ" sz="2400" dirty="0" smtClean="0"/>
              <a:t>	- Příloha č. 1 Výzvy MAS – Pravidla hodnocení OPZ</a:t>
            </a:r>
          </a:p>
          <a:p>
            <a:pPr marL="0" indent="0">
              <a:buNone/>
            </a:pPr>
            <a:r>
              <a:rPr lang="cs-CZ" sz="2400" dirty="0" smtClean="0"/>
              <a:t>	- Specifická část pravidel pro žadatele a příjemce v rámci OPZ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Proces hodnocení a výběru projektů zajišťuje MAS </a:t>
            </a:r>
            <a:r>
              <a:rPr lang="cs-CZ" sz="2400" dirty="0" err="1" smtClean="0"/>
              <a:t>Hlučínsko</a:t>
            </a:r>
            <a:r>
              <a:rPr lang="cs-CZ" sz="2400" dirty="0" smtClean="0"/>
              <a:t> z.s.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Žádosti předložené jiným způsobem a v jiném termínu, než umožňuje výzva, nejsou akceptovány</a:t>
            </a:r>
          </a:p>
        </p:txBody>
      </p:sp>
    </p:spTree>
    <p:extLst>
      <p:ext uri="{BB962C8B-B14F-4D97-AF65-F5344CB8AC3E}">
        <p14:creationId xmlns:p14="http://schemas.microsoft.com/office/powerpoint/2010/main" val="11849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52942" y="790832"/>
            <a:ext cx="10018712" cy="576391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Proces hodnocení a výběru projektů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127083" y="1564932"/>
            <a:ext cx="10018712" cy="44942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dirty="0" smtClean="0"/>
              <a:t>Výsledkem výběru je Seznam žádostí o podporu, které MAS navrhuje ke schválení – tento seznam předá MAS Řídícímu orgánu OPZ – ŘO OPZ provede závěrečné ověření způsobilosti vybraných projektů a kontrolu administrativních postupů MAS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Jednokolová výzva s jednou uzávěrkou pro podání žádosti – </a:t>
            </a:r>
            <a:r>
              <a:rPr lang="cs-CZ" sz="2400" smtClean="0"/>
              <a:t>jednokolové hodnocení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20830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921136" y="510746"/>
            <a:ext cx="10018712" cy="102123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Proces hodnocení a výběru projektů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200" b="1" dirty="0" smtClean="0"/>
              <a:t>Hodnocení přijatelnosti a formálních náležitostí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19991" y="1820305"/>
            <a:ext cx="10018712" cy="44942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dirty="0" smtClean="0"/>
              <a:t>První fáze hodnocení projektů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Posouzení základních věcných a administrativních požadavků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Provádějí pracovníci MAS </a:t>
            </a:r>
            <a:r>
              <a:rPr lang="cs-CZ" sz="2400" dirty="0" err="1" smtClean="0"/>
              <a:t>Hlučínsko</a:t>
            </a:r>
            <a:r>
              <a:rPr lang="cs-CZ" sz="2400" dirty="0" smtClean="0"/>
              <a:t> z. s.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Lhůta max. </a:t>
            </a:r>
            <a:r>
              <a:rPr lang="cs-CZ" sz="2400" b="1" dirty="0" smtClean="0"/>
              <a:t>30 pracovních dní </a:t>
            </a:r>
            <a:r>
              <a:rPr lang="cs-CZ" sz="2400" dirty="0" smtClean="0"/>
              <a:t>od ukončení příjmu žádostí o podporu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Kritéria přijatelnosti jsou neopravitelná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Kritéria formálních náležitostí jsou opravitelná – žadatel je vyzván 1x k opravě nebo doplnění, a to ve lhůtě </a:t>
            </a:r>
            <a:r>
              <a:rPr lang="cs-CZ" sz="2400" b="1" dirty="0" smtClean="0"/>
              <a:t>do 5 pracovních dní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Hodnotí se podle kontrolních otázek uvedených pro každé kritérium (ANO/NE)</a:t>
            </a:r>
          </a:p>
        </p:txBody>
      </p:sp>
    </p:spTree>
    <p:extLst>
      <p:ext uri="{BB962C8B-B14F-4D97-AF65-F5344CB8AC3E}">
        <p14:creationId xmlns:p14="http://schemas.microsoft.com/office/powerpoint/2010/main" val="344597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756380" y="510746"/>
            <a:ext cx="10018712" cy="1029472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Proces hodnocení a výběru projektů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200" b="1" dirty="0" smtClean="0"/>
              <a:t>Hodnocení přijatelnosti a formálních náležitostí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63472" y="1770877"/>
            <a:ext cx="10018712" cy="4494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Kritéria hodnocení přijatelnosti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Oprávněnost žadatele, partnerství, cílové skupiny, celkové způsobilé výdaje, aktivity, horizontální principy, trestní bezúhonnost, soulad projektu s SCLLD, ověření administrativní, finanční a provozní kapacity žadatele</a:t>
            </a:r>
          </a:p>
          <a:p>
            <a:pPr marL="0" indent="0">
              <a:buNone/>
            </a:pPr>
            <a:r>
              <a:rPr lang="cs-CZ" sz="2400" b="1" dirty="0" smtClean="0"/>
              <a:t>Kritéria formálních náležitostí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Úplnost a forma žádosti, podpis žádosti</a:t>
            </a:r>
          </a:p>
          <a:p>
            <a:pPr marL="0" indent="0">
              <a:buNone/>
            </a:pPr>
            <a:r>
              <a:rPr lang="cs-CZ" sz="2400" b="1" dirty="0" smtClean="0"/>
              <a:t>Podání žádosti o přezkum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MAS zasílá informaci o výsledku hodnocení – v případě negativního hodnocení běží žadateli ode dne doručení této informace </a:t>
            </a:r>
            <a:r>
              <a:rPr lang="cs-CZ" sz="2400" u="sng" dirty="0" smtClean="0"/>
              <a:t>lhůta 15 kalendářních dní</a:t>
            </a:r>
            <a:r>
              <a:rPr lang="cs-CZ" sz="2400" dirty="0" smtClean="0"/>
              <a:t> na podání </a:t>
            </a:r>
            <a:r>
              <a:rPr lang="cs-CZ" sz="2400" u="sng" dirty="0" smtClean="0"/>
              <a:t>Žádosti o přezkum</a:t>
            </a:r>
            <a:r>
              <a:rPr lang="cs-CZ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38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38758" y="502507"/>
            <a:ext cx="10018712" cy="1054186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Proces hodnocení a výběru projektů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200" b="1" dirty="0" smtClean="0"/>
              <a:t>Věcné hodnocení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937613" y="1779116"/>
            <a:ext cx="9730388" cy="44942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dirty="0" smtClean="0"/>
              <a:t>Druhá fáze hodnocení projektů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Hodnocení kvality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Provádí Hodnotící a výběrová komise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Hodnotí se pouze žádosti o podporu, které uspěly v 1. fázi hodnocení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Lhůta max. </a:t>
            </a:r>
            <a:r>
              <a:rPr lang="cs-CZ" sz="2400" b="1" dirty="0" smtClean="0"/>
              <a:t>50 pracovních dní</a:t>
            </a:r>
            <a:r>
              <a:rPr lang="cs-CZ" sz="2400" dirty="0" smtClean="0"/>
              <a:t> od ukončení hodnocení formálních náležitostí a přijatelnosti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Hodnotící a výběrovou komisí mohou být vymezeny podmínky pro úpravu projektů ze strany žadatele, za kterých by měl být projekt podpořen</a:t>
            </a:r>
          </a:p>
        </p:txBody>
      </p:sp>
    </p:spTree>
    <p:extLst>
      <p:ext uri="{BB962C8B-B14F-4D97-AF65-F5344CB8AC3E}">
        <p14:creationId xmlns:p14="http://schemas.microsoft.com/office/powerpoint/2010/main" val="330473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987039" y="535459"/>
            <a:ext cx="10018712" cy="1111851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Proces hodnocení a výběru projektů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200" b="1" dirty="0" smtClean="0"/>
              <a:t>Věcné hodnocení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127082" y="1688499"/>
            <a:ext cx="10018712" cy="668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Kritéria věcného hodnocení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738392"/>
              </p:ext>
            </p:extLst>
          </p:nvPr>
        </p:nvGraphicFramePr>
        <p:xfrm>
          <a:off x="1772631" y="2135104"/>
          <a:ext cx="8450525" cy="3957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7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25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Skupina kritérií (max. počet bodů)</a:t>
                      </a:r>
                      <a:endParaRPr lang="cs-CZ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Název kritéria (max. počet bodů)</a:t>
                      </a:r>
                      <a:endParaRPr lang="cs-CZ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25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I. Potřebnost (35)</a:t>
                      </a:r>
                      <a:endParaRPr lang="cs-CZ" sz="2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Vymezení problému a cílové skupiny</a:t>
                      </a:r>
                      <a:r>
                        <a:rPr lang="cs-CZ" sz="2000" baseline="0" dirty="0" smtClean="0"/>
                        <a:t> (35)</a:t>
                      </a:r>
                      <a:endParaRPr lang="cs-CZ" sz="2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250">
                <a:tc rowSpan="2">
                  <a:txBody>
                    <a:bodyPr/>
                    <a:lstStyle/>
                    <a:p>
                      <a:r>
                        <a:rPr lang="cs-CZ" sz="2000" dirty="0" smtClean="0"/>
                        <a:t>II. Účelnost (30)</a:t>
                      </a:r>
                      <a:endParaRPr lang="cs-CZ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Cíle a konzistentnost projekt (25)</a:t>
                      </a:r>
                      <a:endParaRPr lang="cs-CZ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25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Způsob ověření dosažení cíle</a:t>
                      </a:r>
                      <a:r>
                        <a:rPr lang="cs-CZ" sz="2000" baseline="0" dirty="0" smtClean="0"/>
                        <a:t> projektu (5)</a:t>
                      </a:r>
                      <a:endParaRPr lang="cs-CZ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250">
                <a:tc rowSpan="2">
                  <a:txBody>
                    <a:bodyPr/>
                    <a:lstStyle/>
                    <a:p>
                      <a:r>
                        <a:rPr lang="cs-CZ" sz="2000" dirty="0" smtClean="0"/>
                        <a:t>III.</a:t>
                      </a:r>
                      <a:r>
                        <a:rPr lang="cs-CZ" sz="2000" baseline="0" dirty="0" smtClean="0"/>
                        <a:t> Efektivnost a hospodárnost (20)</a:t>
                      </a:r>
                      <a:endParaRPr lang="cs-CZ" sz="2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Efektivita projektu, rozpočet (15)</a:t>
                      </a:r>
                      <a:endParaRPr lang="cs-CZ" sz="2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25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Adekvátnost indikátorů (5)</a:t>
                      </a:r>
                      <a:endParaRPr lang="cs-CZ" sz="2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250">
                <a:tc rowSpan="2">
                  <a:txBody>
                    <a:bodyPr/>
                    <a:lstStyle/>
                    <a:p>
                      <a:r>
                        <a:rPr lang="cs-CZ" sz="2000" dirty="0" smtClean="0"/>
                        <a:t>IV. Proveditelnost</a:t>
                      </a:r>
                      <a:r>
                        <a:rPr lang="cs-CZ" sz="2000" baseline="0" dirty="0" smtClean="0"/>
                        <a:t> (15)</a:t>
                      </a:r>
                      <a:endParaRPr lang="cs-CZ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Způsob</a:t>
                      </a:r>
                      <a:r>
                        <a:rPr lang="cs-CZ" sz="2000" baseline="0" dirty="0" smtClean="0"/>
                        <a:t> realizace aktivit a jejich návaznost (10)</a:t>
                      </a:r>
                      <a:endParaRPr lang="cs-CZ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25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Způsob zapojení cílové</a:t>
                      </a:r>
                      <a:r>
                        <a:rPr lang="cs-CZ" sz="2000" baseline="0" dirty="0" smtClean="0"/>
                        <a:t> skupiny (5)</a:t>
                      </a:r>
                      <a:endParaRPr lang="cs-CZ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2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929375" y="494271"/>
            <a:ext cx="10018712" cy="1054185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Proces hodnocení a výběru projektů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200" b="1" dirty="0" smtClean="0"/>
              <a:t>Věcné hodnocení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44706" y="1729689"/>
            <a:ext cx="9796290" cy="44942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dirty="0" smtClean="0"/>
              <a:t>Hodnotící a výběrová komise odpovídá u každého kritéria na </a:t>
            </a:r>
            <a:r>
              <a:rPr lang="cs-CZ" sz="2400" b="1" dirty="0" smtClean="0"/>
              <a:t>Hlavní otázku </a:t>
            </a:r>
            <a:r>
              <a:rPr lang="cs-CZ" sz="2400" dirty="0" smtClean="0"/>
              <a:t>(na základě odpovědí na </a:t>
            </a:r>
            <a:r>
              <a:rPr lang="cs-CZ" sz="2400" b="1" dirty="0" smtClean="0"/>
              <a:t>pomocné podotázky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r>
              <a:rPr lang="cs-CZ" sz="2400" b="1" dirty="0" smtClean="0"/>
              <a:t>Využívá 4 deskriptorů: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1. výborně	         100% max. dosažitelného počtu bodů v kritériu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2. velmi dobře       75% max. dosažitelného počtu bodů v kritériu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3. dobře	          50% max. dosažitelného počtu bodů v kritériu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4. nedostatečně    25% max. dosažitelného počtu bodů v kritériu</a:t>
            </a:r>
          </a:p>
          <a:p>
            <a:pPr marL="0" indent="0">
              <a:buNone/>
            </a:pPr>
            <a:r>
              <a:rPr lang="cs-CZ" sz="2400" b="1" dirty="0" smtClean="0"/>
              <a:t>Deskriptor 4 je eliminační</a:t>
            </a:r>
            <a:r>
              <a:rPr lang="cs-CZ" sz="2400" dirty="0" smtClean="0"/>
              <a:t> – získání tohoto deskriptoru, byť u jednoho hlavního kritéria znamená, že Žádost o podporu nesplnila podmínky věcného hodnocení</a:t>
            </a:r>
          </a:p>
        </p:txBody>
      </p:sp>
    </p:spTree>
    <p:extLst>
      <p:ext uri="{BB962C8B-B14F-4D97-AF65-F5344CB8AC3E}">
        <p14:creationId xmlns:p14="http://schemas.microsoft.com/office/powerpoint/2010/main" val="15519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904661" y="551936"/>
            <a:ext cx="10018712" cy="1054185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Proces hodnocení a výběru projektů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200" b="1" dirty="0" smtClean="0"/>
              <a:t>Věcné hodnocení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962326" y="1820306"/>
            <a:ext cx="10018712" cy="389675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dirty="0" smtClean="0"/>
              <a:t>Max. počet bodů věcného hodnocení je </a:t>
            </a:r>
            <a:r>
              <a:rPr lang="cs-CZ" sz="2400" b="1" dirty="0" smtClean="0"/>
              <a:t>100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Žádost musí získat min. </a:t>
            </a:r>
            <a:r>
              <a:rPr lang="cs-CZ" sz="2400" b="1" dirty="0" smtClean="0"/>
              <a:t>50 bodů</a:t>
            </a:r>
            <a:r>
              <a:rPr lang="cs-CZ" sz="2400" dirty="0" smtClean="0"/>
              <a:t>, aby splnila podmínky věcného hodnocení a všechny hlavní otázky musí být hodnoceny </a:t>
            </a:r>
            <a:r>
              <a:rPr lang="cs-CZ" sz="2400" b="1" dirty="0" smtClean="0"/>
              <a:t>deskriptory 1-3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 smtClean="0"/>
              <a:t>Žádost o přezkum: </a:t>
            </a:r>
            <a:r>
              <a:rPr lang="cs-CZ" sz="2400" dirty="0" smtClean="0"/>
              <a:t>MAS zasílá žadateli informaci o výsledku hodnocení a v případě negativního výsledku začíná žadateli ode dne doručení běžet </a:t>
            </a:r>
            <a:r>
              <a:rPr lang="cs-CZ" sz="2400" u="sng" dirty="0" smtClean="0"/>
              <a:t>lhůta 15 kalendářních dní</a:t>
            </a:r>
            <a:r>
              <a:rPr lang="cs-CZ" sz="2400" dirty="0" smtClean="0"/>
              <a:t> na podání </a:t>
            </a:r>
            <a:r>
              <a:rPr lang="cs-CZ" sz="2400" u="sng" dirty="0" smtClean="0"/>
              <a:t>Žádosti o přezkum</a:t>
            </a:r>
            <a:endParaRPr lang="cs-CZ" sz="2400" dirty="0" smtClean="0"/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MAS současně upozorňuje, že vybrané projekty předává MAS k závěrečnému ověření způsobilosti projektů a ke kontrole administrativních postupů řídícímu orgánu (ŘO) OPZ</a:t>
            </a:r>
          </a:p>
        </p:txBody>
      </p:sp>
    </p:spTree>
    <p:extLst>
      <p:ext uri="{BB962C8B-B14F-4D97-AF65-F5344CB8AC3E}">
        <p14:creationId xmlns:p14="http://schemas.microsoft.com/office/powerpoint/2010/main" val="7838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937612" y="617838"/>
            <a:ext cx="10018712" cy="1070662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Proces hodnocení a výběru projektů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200" b="1" dirty="0" smtClean="0"/>
              <a:t>Shrnutí a lhůty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52942" y="1993299"/>
            <a:ext cx="10018712" cy="4673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l-PL" b="1" dirty="0" smtClean="0"/>
              <a:t>Hodnocení FN a přijatelnosti:  </a:t>
            </a:r>
            <a:r>
              <a:rPr lang="pl-PL" dirty="0" smtClean="0">
                <a:solidFill>
                  <a:srgbClr val="C00000"/>
                </a:solidFill>
              </a:rPr>
              <a:t>do 30 pracovních dní </a:t>
            </a:r>
          </a:p>
          <a:p>
            <a:pPr marL="0" indent="0">
              <a:buNone/>
            </a:pPr>
            <a:r>
              <a:rPr lang="cs-CZ" dirty="0" smtClean="0"/>
              <a:t>	- odvolání: 	           </a:t>
            </a:r>
            <a:r>
              <a:rPr lang="cs-CZ" dirty="0" smtClean="0">
                <a:solidFill>
                  <a:srgbClr val="C00000"/>
                </a:solidFill>
              </a:rPr>
              <a:t>do 15 kalendářních dní</a:t>
            </a:r>
            <a:r>
              <a:rPr lang="cs-CZ" dirty="0" smtClean="0"/>
              <a:t> ze strany žadatele 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Věcné hodnocení: 	           </a:t>
            </a:r>
            <a:r>
              <a:rPr lang="pl-PL" dirty="0" smtClean="0">
                <a:solidFill>
                  <a:srgbClr val="C00000"/>
                </a:solidFill>
              </a:rPr>
              <a:t>do 50 pracovních dní</a:t>
            </a:r>
            <a:r>
              <a:rPr lang="pl-PL" dirty="0" smtClean="0"/>
              <a:t> od hodnocení přijatelnosti a FN</a:t>
            </a:r>
          </a:p>
          <a:p>
            <a:pPr marL="0" indent="0">
              <a:buNone/>
            </a:pPr>
            <a:r>
              <a:rPr lang="cs-CZ" dirty="0" smtClean="0"/>
              <a:t>	- odvolání: 	           </a:t>
            </a:r>
            <a:r>
              <a:rPr lang="cs-CZ" dirty="0" smtClean="0">
                <a:solidFill>
                  <a:srgbClr val="C00000"/>
                </a:solidFill>
              </a:rPr>
              <a:t>do 15 kalendářních dní</a:t>
            </a:r>
            <a:r>
              <a:rPr lang="cs-CZ" dirty="0" smtClean="0"/>
              <a:t> ze strany žadatele 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Závěrečné ověření způsobilosti: </a:t>
            </a:r>
            <a:r>
              <a:rPr lang="cs-CZ" dirty="0" smtClean="0"/>
              <a:t> ŘO provádí </a:t>
            </a:r>
            <a:r>
              <a:rPr lang="cs-CZ" dirty="0" smtClean="0">
                <a:solidFill>
                  <a:srgbClr val="C00000"/>
                </a:solidFill>
              </a:rPr>
              <a:t>neprodleně dle administrativních kapacit 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Vydání právního aktu u doporučených žádostí: </a:t>
            </a:r>
            <a:r>
              <a:rPr lang="cs-CZ" dirty="0" smtClean="0">
                <a:solidFill>
                  <a:srgbClr val="C00000"/>
                </a:solidFill>
              </a:rPr>
              <a:t>cca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pl-PL" dirty="0" smtClean="0">
                <a:solidFill>
                  <a:srgbClr val="C00000"/>
                </a:solidFill>
              </a:rPr>
              <a:t>do 3 měsíců</a:t>
            </a:r>
            <a:r>
              <a:rPr lang="pl-PL" dirty="0" smtClean="0"/>
              <a:t> ze strany ŘO OPZ 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Odeslání první zálohové platby: </a:t>
            </a:r>
            <a:r>
              <a:rPr lang="pl-PL" dirty="0" smtClean="0">
                <a:solidFill>
                  <a:srgbClr val="C00000"/>
                </a:solidFill>
              </a:rPr>
              <a:t>do 10 pracovních dní</a:t>
            </a:r>
            <a:r>
              <a:rPr lang="pl-PL" dirty="0" smtClean="0"/>
              <a:t> od vydání právního aktu 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Další zálohové platby </a:t>
            </a:r>
            <a:r>
              <a:rPr lang="cs-CZ" dirty="0" smtClean="0">
                <a:solidFill>
                  <a:srgbClr val="C00000"/>
                </a:solidFill>
              </a:rPr>
              <a:t>v půlročním intervalu</a:t>
            </a:r>
            <a:r>
              <a:rPr lang="cs-CZ" dirty="0" smtClean="0"/>
              <a:t> – vždy se Zprávou o realizaci projektu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330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14044" y="650789"/>
            <a:ext cx="10018712" cy="658769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Povinná publicita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05806" y="1629719"/>
            <a:ext cx="10751880" cy="49053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200" dirty="0" smtClean="0"/>
              <a:t>Alespoň 1 povinný plakát min. A3 s informacemi o projektu – je možno využít el. šablonu z </a:t>
            </a:r>
            <a: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  <a:t>www.</a:t>
            </a:r>
            <a:r>
              <a:rPr lang="cs-CZ" sz="2200" dirty="0" err="1" smtClean="0">
                <a:solidFill>
                  <a:schemeClr val="accent1">
                    <a:lumMod val="75000"/>
                  </a:schemeClr>
                </a:solidFill>
              </a:rPr>
              <a:t>esfcr.cz</a:t>
            </a:r>
            <a: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cs-CZ" sz="2200" dirty="0" smtClean="0"/>
              <a:t>Po celou dobu realizace projektu </a:t>
            </a:r>
          </a:p>
          <a:p>
            <a:pPr>
              <a:buFont typeface="Wingdings" pitchFamily="2" charset="2"/>
              <a:buChar char="Ø"/>
            </a:pPr>
            <a:r>
              <a:rPr lang="cs-CZ" sz="2200" dirty="0" smtClean="0"/>
              <a:t>V místě realizace projektu na místě pro veřejnost snadno viditelném (např. vstupní prostory)</a:t>
            </a:r>
          </a:p>
          <a:p>
            <a:pPr marL="0" indent="0">
              <a:buNone/>
            </a:pPr>
            <a:r>
              <a:rPr lang="cs-CZ" sz="2200" dirty="0" smtClean="0"/>
              <a:t>	</a:t>
            </a:r>
            <a:r>
              <a:rPr lang="cs-CZ" sz="1800" dirty="0" smtClean="0"/>
              <a:t>- pokud je projekt realizován na více místech, bude umístěn na všech těchto místech </a:t>
            </a:r>
          </a:p>
          <a:p>
            <a:pPr marL="0" indent="0">
              <a:buNone/>
            </a:pPr>
            <a:r>
              <a:rPr lang="cs-CZ" sz="1800" dirty="0" smtClean="0"/>
              <a:t>	- pokud nelze plakát umístit v místě realizace projektu, bude umístěn v sídle příjemce </a:t>
            </a:r>
          </a:p>
          <a:p>
            <a:pPr marL="0" indent="0">
              <a:buNone/>
            </a:pPr>
            <a:r>
              <a:rPr lang="cs-CZ" sz="1800" dirty="0" smtClean="0"/>
              <a:t>	- realizuje-li příjemce více projektů OPZ v jednom místě, je možné umístit pouze jeden společný plakát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396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89919" y="556953"/>
            <a:ext cx="10018712" cy="609247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Příprava žádosti o podporu</a:t>
            </a:r>
            <a:endParaRPr lang="cs-CZ" sz="3200" b="1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889919" y="1232701"/>
            <a:ext cx="10390451" cy="5184576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cs-CZ" sz="1800" b="1" u="sng" cap="all" dirty="0" smtClean="0"/>
              <a:t>PROJEKTOVÝ ZÁMĚR</a:t>
            </a:r>
          </a:p>
          <a:p>
            <a:pPr marL="900000" indent="-342900" hangingPunct="0">
              <a:lnSpc>
                <a:spcPct val="100000"/>
              </a:lnSpc>
              <a:buFont typeface="+mj-lt"/>
              <a:buAutoNum type="arabicPeriod"/>
            </a:pPr>
            <a:r>
              <a:rPr lang="cs-CZ" sz="1600" b="1" cap="all" dirty="0" smtClean="0"/>
              <a:t>Co chceme a můžeme změnit? </a:t>
            </a:r>
          </a:p>
          <a:p>
            <a:pPr marL="900000" indent="-342900" hangingPunct="0">
              <a:lnSpc>
                <a:spcPct val="100000"/>
              </a:lnSpc>
              <a:buFont typeface="+mj-lt"/>
              <a:buAutoNum type="arabicPeriod"/>
            </a:pPr>
            <a:r>
              <a:rPr lang="cs-CZ" sz="1600" b="1" cap="all" dirty="0" smtClean="0"/>
              <a:t>Jak toho chceme dosáhnout?</a:t>
            </a:r>
          </a:p>
          <a:p>
            <a:pPr marL="900000" indent="-342900" hangingPunct="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cs-CZ" sz="1600" b="1" cap="all" dirty="0" smtClean="0"/>
              <a:t>Jak ověříme, že jsme byli úspěšní?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cs-CZ" sz="1800" b="1" u="sng" cap="all" dirty="0" smtClean="0"/>
              <a:t>1. Co chceme a můžeme změnit?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700" dirty="0" smtClean="0"/>
              <a:t>Definování konkrétních problémů (</a:t>
            </a:r>
            <a:r>
              <a:rPr lang="cs-CZ" sz="1700" b="1" dirty="0" smtClean="0"/>
              <a:t>identifikování potřeb</a:t>
            </a:r>
            <a:r>
              <a:rPr lang="cs-CZ" sz="1700" dirty="0" smtClean="0"/>
              <a:t> </a:t>
            </a:r>
            <a:r>
              <a:rPr lang="cs-CZ" sz="1700" b="1" dirty="0" smtClean="0"/>
              <a:t>cílové skupiny</a:t>
            </a:r>
            <a:r>
              <a:rPr lang="cs-CZ" sz="1700" dirty="0" smtClean="0"/>
              <a:t>), </a:t>
            </a:r>
            <a:br>
              <a:rPr lang="cs-CZ" sz="1700" dirty="0" smtClean="0"/>
            </a:br>
            <a:r>
              <a:rPr lang="cs-CZ" sz="1700" dirty="0" smtClean="0"/>
              <a:t>které chceme a jsme schopni projektem změnit.</a:t>
            </a:r>
          </a:p>
          <a:p>
            <a:pPr marL="0" indent="0" hangingPunct="0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cs-CZ" sz="1700" b="1" dirty="0" smtClean="0"/>
              <a:t>Doporučení:</a:t>
            </a:r>
          </a:p>
          <a:p>
            <a:pPr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700" dirty="0" smtClean="0"/>
              <a:t>jedna z nejdůležitějších částí žádosti, neodbývejte ji,</a:t>
            </a:r>
          </a:p>
          <a:p>
            <a:pPr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700" dirty="0" smtClean="0"/>
              <a:t>nemudrujte, nefilosofujte, nebásněte, buďte konkrétní a exaktní: čísla, data,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700" dirty="0" smtClean="0"/>
              <a:t>soustřeďte se na ty potřeby, které korespondují s cíli a aktivitami projektu, </a:t>
            </a:r>
            <a:br>
              <a:rPr lang="cs-CZ" sz="1700" dirty="0" smtClean="0"/>
            </a:br>
            <a:r>
              <a:rPr lang="cs-CZ" sz="1700" dirty="0" smtClean="0"/>
              <a:t>a tuto vazbu prokažte,</a:t>
            </a:r>
          </a:p>
          <a:p>
            <a:pPr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700" dirty="0" smtClean="0"/>
              <a:t>držte se cílové skupiny/cílových skupin,</a:t>
            </a:r>
          </a:p>
          <a:p>
            <a:pPr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700" dirty="0" smtClean="0"/>
              <a:t>odvolejte se na analytické materiály, dejte je do přílohy,</a:t>
            </a:r>
          </a:p>
          <a:p>
            <a:pPr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700" dirty="0" smtClean="0"/>
              <a:t>odvolejte se na strategické dokumenty, dejte je do přílohy.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cs-CZ" sz="1600" dirty="0" smtClean="0"/>
          </a:p>
          <a:p>
            <a:pPr marL="342900" indent="-342900">
              <a:spcAft>
                <a:spcPts val="1200"/>
              </a:spcAft>
              <a:buFont typeface="Calibri" panose="020F0502020204030204" pitchFamily="34" charset="0"/>
              <a:buAutoNum type="arabicParenR"/>
            </a:pPr>
            <a:endParaRPr lang="cs-CZ" sz="1800" b="1" u="sng" cap="all" dirty="0" smtClean="0"/>
          </a:p>
          <a:p>
            <a:endParaRPr lang="cs-CZ" sz="1800" b="1" u="sng" cap="all" dirty="0"/>
          </a:p>
        </p:txBody>
      </p:sp>
    </p:spTree>
    <p:extLst>
      <p:ext uri="{BB962C8B-B14F-4D97-AF65-F5344CB8AC3E}">
        <p14:creationId xmlns:p14="http://schemas.microsoft.com/office/powerpoint/2010/main" val="34133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05807" y="568411"/>
            <a:ext cx="10018712" cy="988540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Způsob podání žádosti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/>
              <a:t>IS KP14+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63472" y="1809750"/>
            <a:ext cx="9870431" cy="427801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cs-CZ" sz="2200" dirty="0" smtClean="0"/>
              <a:t>Součást monitorovacího systému pro využívání Evropských strukturálních a investičních fondů v ČR v programovém období 2014 – 2020 </a:t>
            </a:r>
          </a:p>
          <a:p>
            <a:pPr>
              <a:buFont typeface="Wingdings" pitchFamily="2" charset="2"/>
              <a:buChar char="Ø"/>
            </a:pPr>
            <a:r>
              <a:rPr lang="cs-CZ" sz="2200" dirty="0" smtClean="0"/>
              <a:t>On-line aplikace </a:t>
            </a:r>
          </a:p>
          <a:p>
            <a:pPr marL="0" indent="0">
              <a:buNone/>
            </a:pPr>
            <a:r>
              <a:rPr lang="cs-CZ" sz="2200" dirty="0" smtClean="0"/>
              <a:t>	- Nevyžaduje instalaci do PC </a:t>
            </a:r>
          </a:p>
          <a:p>
            <a:pPr marL="0" indent="0">
              <a:buNone/>
            </a:pPr>
            <a:r>
              <a:rPr lang="cs-CZ" sz="2200" dirty="0" smtClean="0"/>
              <a:t>	- V</a:t>
            </a:r>
            <a:r>
              <a:rPr lang="pt-BR" sz="2200" dirty="0" smtClean="0"/>
              <a:t>yžaduje registraci s platnou emailovou adresou a telefonním číslem </a:t>
            </a:r>
          </a:p>
          <a:p>
            <a:pPr>
              <a:buFont typeface="Wingdings" pitchFamily="2" charset="2"/>
              <a:buChar char="Ø"/>
            </a:pPr>
            <a:r>
              <a:rPr lang="cs-CZ" sz="2200" dirty="0" smtClean="0"/>
              <a:t>Edukační videa </a:t>
            </a:r>
          </a:p>
          <a:p>
            <a:pPr marL="0" indent="0">
              <a:buNone/>
            </a:pPr>
            <a:r>
              <a:rPr lang="cs-CZ" sz="2200" u="sng" dirty="0" smtClean="0">
                <a:solidFill>
                  <a:schemeClr val="accent2">
                    <a:lumMod val="75000"/>
                  </a:schemeClr>
                </a:solidFill>
              </a:rPr>
              <a:t>http://strukturalni-fondy.cz/cs/jak-na-projekt/Elektronicka-zadost/Edukacni-videa </a:t>
            </a:r>
          </a:p>
          <a:p>
            <a:r>
              <a:rPr lang="cs-CZ" sz="2200" dirty="0" smtClean="0"/>
              <a:t>Pokyny k vyplnění žádosti v IS KP14+ </a:t>
            </a:r>
          </a:p>
          <a:p>
            <a:pPr marL="0" indent="0">
              <a:buNone/>
            </a:pPr>
            <a:r>
              <a:rPr lang="cs-CZ" sz="2200" u="sng" dirty="0" smtClean="0">
                <a:solidFill>
                  <a:schemeClr val="accent2">
                    <a:lumMod val="75000"/>
                  </a:schemeClr>
                </a:solidFill>
              </a:rPr>
              <a:t>https://www.esfcr.cz/formulare-a-pokyny-potrebne-v-ramci-pripravy-zadosti-o-podporu-opz/-/dokument/797956</a:t>
            </a:r>
          </a:p>
        </p:txBody>
      </p:sp>
    </p:spTree>
    <p:extLst>
      <p:ext uri="{BB962C8B-B14F-4D97-AF65-F5344CB8AC3E}">
        <p14:creationId xmlns:p14="http://schemas.microsoft.com/office/powerpoint/2010/main" val="121603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2949262"/>
            <a:ext cx="10146885" cy="1262129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3354" y="234957"/>
            <a:ext cx="11164317" cy="685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1" dirty="0" smtClean="0"/>
              <a:t>IS KP14+</a:t>
            </a:r>
            <a:endParaRPr lang="cs-CZ" sz="36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40" y="796978"/>
            <a:ext cx="11182344" cy="553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8995138" y="2395052"/>
            <a:ext cx="2603106" cy="436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10041924" y="2051222"/>
            <a:ext cx="502508" cy="3212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79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94271" y="172651"/>
            <a:ext cx="3888259" cy="715963"/>
          </a:xfrm>
        </p:spPr>
        <p:txBody>
          <a:bodyPr>
            <a:normAutofit/>
          </a:bodyPr>
          <a:lstStyle/>
          <a:p>
            <a:r>
              <a:rPr lang="cs-CZ" sz="3600" b="1" dirty="0"/>
              <a:t>Základní menu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56" y="1956412"/>
            <a:ext cx="6765258" cy="94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76" y="3023214"/>
            <a:ext cx="9932404" cy="323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63" y="808346"/>
            <a:ext cx="9932405" cy="10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527221" y="1474572"/>
            <a:ext cx="832021" cy="3624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156518" y="1482811"/>
            <a:ext cx="321276" cy="337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729297">
            <a:off x="1334375" y="1760354"/>
            <a:ext cx="3133125" cy="1605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4427837" y="2088291"/>
            <a:ext cx="1404552" cy="3624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/>
          <p:cNvSpPr/>
          <p:nvPr/>
        </p:nvSpPr>
        <p:spPr>
          <a:xfrm rot="5799260">
            <a:off x="1946878" y="3237859"/>
            <a:ext cx="1723293" cy="112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0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63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996779" y="222336"/>
            <a:ext cx="4570413" cy="64135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Vytvoření nové žádosti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672067" y="1574157"/>
            <a:ext cx="9704387" cy="1446212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cs-CZ" sz="1600" dirty="0"/>
              <a:t>Nová žádost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cs-CZ" sz="1600" dirty="0"/>
              <a:t>Seznam programů a výzev (uživatel vybere správný OP)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cs-CZ" sz="1600" dirty="0"/>
              <a:t>Otevřené výzvy (uživatel vybere </a:t>
            </a:r>
            <a:r>
              <a:rPr lang="cs-CZ" sz="1600" b="1" dirty="0"/>
              <a:t>Výzvu pro MAS č. 03_16_047 </a:t>
            </a:r>
            <a:r>
              <a:rPr lang="cs-CZ" sz="1600" dirty="0"/>
              <a:t>a klikne na modrý odkaz </a:t>
            </a:r>
            <a:r>
              <a:rPr lang="cs-CZ" sz="1600" b="1" u="sng" dirty="0"/>
              <a:t>individuální projekt</a:t>
            </a:r>
            <a:r>
              <a:rPr lang="cs-CZ" sz="1600" u="sng" dirty="0"/>
              <a:t>)</a:t>
            </a:r>
            <a:endParaRPr lang="cs-CZ" sz="16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36" y="910098"/>
            <a:ext cx="7136148" cy="61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650" y="1833718"/>
            <a:ext cx="31527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michaela.sedlackova\Desktop\Výzva ŘO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71" y="2478661"/>
            <a:ext cx="9838834" cy="241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chaela.sedlackova\Desktop\Výzva ŘO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51" y="3965656"/>
            <a:ext cx="5845861" cy="166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550624" y="1147516"/>
            <a:ext cx="1403797" cy="2455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8064843" y="1351006"/>
            <a:ext cx="329514" cy="57664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13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64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988541" y="229973"/>
            <a:ext cx="4621213" cy="585788"/>
          </a:xfrm>
        </p:spPr>
        <p:txBody>
          <a:bodyPr>
            <a:normAutofit/>
          </a:bodyPr>
          <a:lstStyle/>
          <a:p>
            <a:r>
              <a:rPr lang="cs-CZ" sz="3600" b="1" dirty="0"/>
              <a:t>Vytvoření nové žádosti</a:t>
            </a:r>
          </a:p>
        </p:txBody>
      </p:sp>
      <p:pic>
        <p:nvPicPr>
          <p:cNvPr id="1026" name="Picture 2" descr="C:\Users\michaela.sedlackova\Desktop\Výběr podvýzvy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92" y="689963"/>
            <a:ext cx="8464066" cy="480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chaela.sedlackova\Desktop\Výběr podvýzvy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596" y="3050332"/>
            <a:ext cx="6877133" cy="326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9243369" y="1886251"/>
            <a:ext cx="2495550" cy="1936750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rgbClr val="FF0000"/>
                </a:solidFill>
              </a:rPr>
              <a:t>Výběr podvýzvy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/>
          </a:p>
          <a:p>
            <a: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dirty="0" smtClean="0"/>
          </a:p>
          <a:p>
            <a: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dirty="0" smtClean="0"/>
          </a:p>
          <a:p>
            <a: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dirty="0"/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rgbClr val="FF0000"/>
                </a:solidFill>
              </a:rPr>
              <a:t>Výběr výzvy MAS</a:t>
            </a:r>
          </a:p>
        </p:txBody>
      </p:sp>
    </p:spTree>
    <p:extLst>
      <p:ext uri="{BB962C8B-B14F-4D97-AF65-F5344CB8AC3E}">
        <p14:creationId xmlns:p14="http://schemas.microsoft.com/office/powerpoint/2010/main" val="10211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03515" y="576649"/>
            <a:ext cx="10018712" cy="716434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IS KP14+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85894" y="1544509"/>
            <a:ext cx="10018712" cy="411488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Uživatel vyplňuje záložky postupně! Podle navigačního menu v levé části obrazovky – jednou vepsaná data se propisují do dalších záložek, či umožní zaktivnění některých neaktivních záložek.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Žlutá pole = povinná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Šedivá pole = volitelná (zpřístupní se podle dat vyplňovaných během žádosti, nebo nejsou podle zadaných dat povinná)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Bílá pole = vyplňuje sám systém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UPOZORNĚNÍ:</a:t>
            </a:r>
          </a:p>
          <a:p>
            <a:pPr marL="0" indent="0">
              <a:buNone/>
            </a:pPr>
            <a:r>
              <a:rPr lang="cs-CZ" dirty="0" smtClean="0"/>
              <a:t>Každou vyplněnou záložku, či delší textové pole před jeho opuštěním uložte.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964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63472" y="518984"/>
            <a:ext cx="10018712" cy="1103612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50000"/>
                  </a:schemeClr>
                </a:solidFill>
              </a:rPr>
              <a:t>IS KP14+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200" b="1" dirty="0" smtClean="0"/>
              <a:t>Postup při podávání žádosti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954088" y="1803829"/>
            <a:ext cx="10018712" cy="4673600"/>
          </a:xfrm>
        </p:spPr>
        <p:txBody>
          <a:bodyPr>
            <a:normAutofit/>
          </a:bodyPr>
          <a:lstStyle/>
          <a:p>
            <a:r>
              <a:rPr lang="cs-CZ" dirty="0" smtClean="0"/>
              <a:t>Registrace do systému IS KP14+ 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https://mseu.mssf.cz/ </a:t>
            </a:r>
            <a:r>
              <a:rPr lang="cs-CZ" dirty="0" smtClean="0"/>
              <a:t>(Používejte jen </a:t>
            </a:r>
            <a:r>
              <a:rPr lang="cs-CZ" dirty="0" smtClean="0"/>
              <a:t>prohlížeč </a:t>
            </a:r>
            <a:r>
              <a:rPr lang="cs-CZ" b="1" dirty="0" smtClean="0"/>
              <a:t>Microsoft </a:t>
            </a:r>
            <a:r>
              <a:rPr lang="cs-CZ" b="1" dirty="0" smtClean="0"/>
              <a:t>Explorer)</a:t>
            </a:r>
            <a:endParaRPr lang="cs-CZ" dirty="0" smtClean="0"/>
          </a:p>
          <a:p>
            <a:r>
              <a:rPr lang="cs-CZ" dirty="0" smtClean="0"/>
              <a:t>Vyplnění elektronické verze žádosti </a:t>
            </a:r>
          </a:p>
          <a:p>
            <a:r>
              <a:rPr lang="cs-CZ" dirty="0" smtClean="0"/>
              <a:t>Finalizace elektronické verze žádosti </a:t>
            </a:r>
          </a:p>
          <a:p>
            <a:r>
              <a:rPr lang="cs-CZ" dirty="0" smtClean="0"/>
              <a:t>Podepsání a odeslání elektronické verze žádosti </a:t>
            </a:r>
          </a:p>
          <a:p>
            <a:r>
              <a:rPr lang="cs-CZ" b="1" dirty="0" smtClean="0"/>
              <a:t>Veškeré žádosti se zasílají jen v elektronické podobě prostřednictvím IS KP14+ </a:t>
            </a:r>
            <a:endParaRPr lang="cs-CZ" dirty="0" smtClean="0"/>
          </a:p>
          <a:p>
            <a:r>
              <a:rPr lang="cs-CZ" dirty="0" smtClean="0">
                <a:solidFill>
                  <a:srgbClr val="C00000"/>
                </a:solidFill>
              </a:rPr>
              <a:t>Před podáním/odesláním žádosti je potřeba zřídit elektronický podpis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4130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102369" y="659027"/>
            <a:ext cx="10018712" cy="650532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Důležité odkazy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250650" y="1606121"/>
            <a:ext cx="10018712" cy="314711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Obecná část pravidel pro žadatele a příjemce v rámci OPZ 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https://www.esfcr.cz/file/9002/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Specifická část pravidel pro žadatele a příjemce v rámci OPZ </a:t>
            </a:r>
          </a:p>
          <a:p>
            <a:pPr marL="0" indent="0">
              <a:buNone/>
            </a:pPr>
            <a:r>
              <a:rPr lang="cs-CZ" b="1" u="sng" dirty="0" smtClean="0">
                <a:solidFill>
                  <a:schemeClr val="accent1">
                    <a:lumMod val="75000"/>
                  </a:schemeClr>
                </a:solidFill>
              </a:rPr>
              <a:t>https://www.esfcr.cz/file/9003/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Výzvy MAS včetně příloh </a:t>
            </a:r>
          </a:p>
          <a:p>
            <a:pPr marL="0" indent="0">
              <a:buNone/>
            </a:pPr>
            <a:r>
              <a:rPr lang="cs-CZ" b="1" u="sng" dirty="0" smtClean="0">
                <a:solidFill>
                  <a:schemeClr val="accent1">
                    <a:lumMod val="75000"/>
                  </a:schemeClr>
                </a:solidFill>
              </a:rPr>
              <a:t>http://mashlucinsko.cz/strategie-2014-2020/opz/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002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238970" y="2629930"/>
            <a:ext cx="5402521" cy="80524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-5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DĚKUJI ZA POZORNOST</a:t>
            </a:r>
            <a:endParaRPr kumimoji="0" lang="cs-CZ" sz="4800" b="1" i="0" u="none" strike="noStrike" kern="1200" cap="none" spc="-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4921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89919" y="565265"/>
            <a:ext cx="10018712" cy="609247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Příprava žádosti o podporu</a:t>
            </a:r>
            <a:endParaRPr lang="cs-CZ" sz="3200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889919" y="1332455"/>
            <a:ext cx="10515143" cy="5184576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cs-CZ" sz="1700" b="1" u="sng" cap="all" dirty="0" smtClean="0"/>
              <a:t>1. Co chceme a můžeme změnit?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700" dirty="0" smtClean="0"/>
              <a:t>Součástí definice problému je vždy také </a:t>
            </a:r>
            <a:r>
              <a:rPr lang="cs-CZ" sz="1700" b="1" dirty="0" smtClean="0"/>
              <a:t>specifikace cílové skupiny projektu</a:t>
            </a:r>
            <a:r>
              <a:rPr lang="cs-CZ" sz="1700" dirty="0" smtClean="0"/>
              <a:t>, </a:t>
            </a:r>
            <a:br>
              <a:rPr lang="cs-CZ" sz="1700" dirty="0" smtClean="0"/>
            </a:br>
            <a:r>
              <a:rPr lang="cs-CZ" sz="1700" dirty="0" smtClean="0"/>
              <a:t>tj. osob, kterých se problém týká.</a:t>
            </a:r>
          </a:p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alibri" pitchFamily="34" charset="0"/>
              <a:buNone/>
            </a:pPr>
            <a:r>
              <a:rPr lang="cs-CZ" sz="1700" b="1" dirty="0" smtClean="0"/>
              <a:t>Doporučení:</a:t>
            </a:r>
            <a:endParaRPr lang="cs-CZ" sz="1700" dirty="0" smtClean="0"/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700" dirty="0" smtClean="0"/>
              <a:t>vymezení a charakteristika CS: vymezená věkem, pohlavím, etnicitou, územím, kulturou, socioekonomickým postavením, jinak definovanou skupinovou příslušností, jako je např. dlouhodobá nezaměstnanost,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700" dirty="0" smtClean="0"/>
              <a:t>čím ostřeji vymezená, tím lépe (bezbřehost napovídá, že nevíte pořádně, co chcete, a tak chcete dělat všechno pro všechny),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700" dirty="0" smtClean="0"/>
              <a:t>projekt může mít více CS, pak ale u každé je třeba zvlášť popsat potřeby,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700" dirty="0" smtClean="0"/>
              <a:t>charakteristika selektivní: znaky, trendy, problémy, jež chcete řešit v projektu vazba na potřeby CS,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700" dirty="0" smtClean="0"/>
              <a:t>projekt musí prokazatelně korespondovat s potřebami CS, na kterou je zaměřen = ideálně vyjmenujte potřeby CS a ke každé přiřaďte aktivitu projektu, kterou chcete danou potřebu naplnit,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700" dirty="0" smtClean="0"/>
              <a:t>jmenujte jen ty potřeby CS, které projektem hodláte naplňovat (ostatní potřeby můžete také zmínit, ale s vysvětlením, proč je projekt neřeší, případně že je řešíte </a:t>
            </a:r>
            <a:br>
              <a:rPr lang="cs-CZ" sz="1700" dirty="0" smtClean="0"/>
            </a:br>
            <a:r>
              <a:rPr lang="cs-CZ" sz="1700" dirty="0" smtClean="0"/>
              <a:t>v projektu jiném).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19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89919" y="565265"/>
            <a:ext cx="10018712" cy="609247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Příprava žádosti o podporu</a:t>
            </a:r>
            <a:endParaRPr lang="cs-CZ" sz="3200" b="1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889919" y="1432207"/>
            <a:ext cx="10174321" cy="458976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cs-CZ" sz="1700" b="1" u="sng" cap="all" dirty="0" smtClean="0"/>
              <a:t>1. Co chceme a můžeme změnit?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700" b="1" dirty="0" smtClean="0"/>
              <a:t>Cíl projektu musí být: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 smtClean="0"/>
              <a:t>	</a:t>
            </a:r>
            <a:r>
              <a:rPr lang="cs-CZ" sz="1700" b="1" dirty="0" smtClean="0"/>
              <a:t>1)</a:t>
            </a:r>
            <a:r>
              <a:rPr lang="cs-CZ" sz="1700" dirty="0" smtClean="0"/>
              <a:t> </a:t>
            </a:r>
            <a:r>
              <a:rPr lang="cs-CZ" sz="1700" b="1" dirty="0" smtClean="0"/>
              <a:t>reálně dosažitelný </a:t>
            </a:r>
            <a:r>
              <a:rPr lang="cs-CZ" sz="1700" dirty="0" smtClean="0"/>
              <a:t>v daném čase a za daných podmínek,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 smtClean="0"/>
              <a:t>	</a:t>
            </a:r>
            <a:r>
              <a:rPr lang="cs-CZ" sz="1700" b="1" dirty="0" smtClean="0"/>
              <a:t>2) měřitelný</a:t>
            </a:r>
            <a:r>
              <a:rPr lang="cs-CZ" sz="1700" dirty="0" smtClean="0"/>
              <a:t>, aby bylo možné po ukončení projektu prokázat jeho naplnění pomocí kvantifikovaných údajů.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700" b="1" dirty="0" smtClean="0"/>
              <a:t>Cíle projektu dělíme na: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b="1" dirty="0" smtClean="0"/>
              <a:t>	1) Hlavní </a:t>
            </a:r>
            <a:r>
              <a:rPr lang="cs-CZ" sz="1700" dirty="0" smtClean="0"/>
              <a:t>= “globální změna“, ke které projekt přispívá - formulován obecněji, 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 smtClean="0"/>
              <a:t>	</a:t>
            </a:r>
            <a:r>
              <a:rPr lang="cs-CZ" sz="1700" b="1" dirty="0" smtClean="0"/>
              <a:t>2) Specifické </a:t>
            </a:r>
            <a:r>
              <a:rPr lang="cs-CZ" sz="1700" dirty="0" smtClean="0"/>
              <a:t>= konkrétní změny, které projekt přinese (SMART).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cs-CZ" sz="1700" dirty="0" smtClean="0"/>
          </a:p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alibri" pitchFamily="34" charset="0"/>
              <a:buNone/>
            </a:pPr>
            <a:r>
              <a:rPr lang="cs-CZ" sz="1700" b="1" dirty="0" smtClean="0"/>
              <a:t>Doporučení:</a:t>
            </a:r>
            <a:endParaRPr lang="cs-CZ" sz="1700" dirty="0" smtClean="0"/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700" dirty="0" smtClean="0"/>
              <a:t>při vytyčování cílů vycházejte z potřeb (inverzně: problémů), které jste si předem definovali: splnění vytyčeného cíle = naplnění definované potřeby (= odstranění popsaného problému),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700" dirty="0" smtClean="0"/>
              <a:t>dbejte na dosažitelnost cílů (již při vytyčování cílů musíte mít představu o aktivitách),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700" dirty="0" smtClean="0"/>
              <a:t>dbejte na měřitelnost cílů (při formulaci cílů se ptejte, zda splnění takto formulovaného cíle lze nějak prokázat/změřit).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97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89919" y="565265"/>
            <a:ext cx="10018712" cy="609247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Příprava žádosti o podporu</a:t>
            </a:r>
            <a:endParaRPr lang="cs-CZ" sz="3200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902982" y="1488022"/>
            <a:ext cx="10390452" cy="442945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cs-CZ" sz="1700" b="1" u="sng" cap="all" dirty="0" smtClean="0"/>
              <a:t>2. Jak toho chceme dosáhnout?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smtClean="0"/>
              <a:t>V rámci přípravy projektu je nutné </a:t>
            </a:r>
            <a:r>
              <a:rPr lang="cs-CZ" sz="1700" b="1" dirty="0" smtClean="0"/>
              <a:t>definovat aktivity </a:t>
            </a:r>
            <a:r>
              <a:rPr lang="cs-CZ" sz="1700" dirty="0" smtClean="0"/>
              <a:t>(strategii), kterými bude projekt realizován.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b="1" dirty="0" smtClean="0"/>
              <a:t>Aktivity </a:t>
            </a:r>
            <a:r>
              <a:rPr lang="cs-CZ" sz="1700" dirty="0" smtClean="0"/>
              <a:t>mají být prostředkem k dosažení cíle projektu, mezi cíli a klíčovými aktivitami musí být propojení. </a:t>
            </a:r>
          </a:p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alibri" pitchFamily="34" charset="0"/>
              <a:buNone/>
            </a:pPr>
            <a:r>
              <a:rPr lang="cs-CZ" sz="1700" b="1" dirty="0" smtClean="0"/>
              <a:t>Doporučení:</a:t>
            </a:r>
            <a:endParaRPr lang="cs-CZ" sz="1700" dirty="0" smtClean="0"/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700" dirty="0" smtClean="0"/>
              <a:t>vedou k plnění cílů, jsou prostředkem, nástrojem, ne cílem samotným,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700" dirty="0" smtClean="0"/>
              <a:t>udržujte vazbu </a:t>
            </a:r>
            <a:r>
              <a:rPr lang="cs-CZ" sz="1700" b="1" dirty="0" smtClean="0"/>
              <a:t>potřeby – cíle – aktivity</a:t>
            </a:r>
            <a:r>
              <a:rPr lang="cs-CZ" sz="1700" dirty="0" smtClean="0"/>
              <a:t>,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700" dirty="0" smtClean="0"/>
              <a:t>v projektu nemají co dělat aktivity, u kterých neprokážete, že slouží k naplnění cílů, </a:t>
            </a:r>
            <a:br>
              <a:rPr lang="cs-CZ" sz="1700" dirty="0" smtClean="0"/>
            </a:br>
            <a:r>
              <a:rPr lang="cs-CZ" sz="1700" dirty="0" smtClean="0"/>
              <a:t>ať už přímo nebo podpůrně,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700" dirty="0" smtClean="0"/>
              <a:t>tvoří tělo projektu,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700" dirty="0" smtClean="0"/>
              <a:t>to, co se bude vlastně s cílovou skupinou a pro cílovou skupinu dělat, 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700" dirty="0" smtClean="0"/>
              <a:t>konkrétní rozpis prací: kdo, kdy, co, jak, s kým, kde, jak často bude dělat, 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700" dirty="0" smtClean="0"/>
              <a:t>shluky podobných dílčích aktivit = </a:t>
            </a:r>
            <a:r>
              <a:rPr lang="cs-CZ" sz="1700" b="1" dirty="0" smtClean="0"/>
              <a:t>klíčové aktivity</a:t>
            </a:r>
            <a:r>
              <a:rPr lang="cs-CZ" sz="1700" dirty="0" smtClean="0"/>
              <a:t> (seřaďte v žádosti chronologicky nebo v nějaké jasné logice), 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700" dirty="0" smtClean="0"/>
              <a:t>např. pracovní a bilanční diagnostika, pořádání příměstských táborů pro děti pracujících rodičů.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472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1319</TotalTime>
  <Words>4131</Words>
  <Application>Microsoft Office PowerPoint</Application>
  <PresentationFormat>Širokoúhlá obrazovka</PresentationFormat>
  <Paragraphs>598</Paragraphs>
  <Slides>68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68</vt:i4>
      </vt:variant>
    </vt:vector>
  </HeadingPairs>
  <TitlesOfParts>
    <vt:vector size="79" baseType="lpstr">
      <vt:lpstr>Arial</vt:lpstr>
      <vt:lpstr>Calibri</vt:lpstr>
      <vt:lpstr>Courier New</vt:lpstr>
      <vt:lpstr>Times New Roman</vt:lpstr>
      <vt:lpstr>Trebuchet MS</vt:lpstr>
      <vt:lpstr>Wingdings</vt:lpstr>
      <vt:lpstr>Wingdings 3</vt:lpstr>
      <vt:lpstr>prezentace</vt:lpstr>
      <vt:lpstr>1_prezentace</vt:lpstr>
      <vt:lpstr>2_prezentace</vt:lpstr>
      <vt:lpstr>Retrospektiva</vt:lpstr>
      <vt:lpstr>Výzva MAS z Operačního programu zaměstnanost (OPZ)</vt:lpstr>
      <vt:lpstr>Program semináře</vt:lpstr>
      <vt:lpstr>Představení výzvy</vt:lpstr>
      <vt:lpstr>Představení výzvy: Podpora rodin I. Základní informace</vt:lpstr>
      <vt:lpstr>Představení výzvy Cíl výzvy</vt:lpstr>
      <vt:lpstr>Příprava žádosti o podporu</vt:lpstr>
      <vt:lpstr>Příprava žádosti o podporu</vt:lpstr>
      <vt:lpstr>Příprava žádosti o podporu</vt:lpstr>
      <vt:lpstr>Příprava žádosti o podporu</vt:lpstr>
      <vt:lpstr>Příprava žádosti o podporu</vt:lpstr>
      <vt:lpstr>Představení výzvy Termíny a alokace</vt:lpstr>
      <vt:lpstr>Představení výzvy - Oprávnění žadatelé</vt:lpstr>
      <vt:lpstr>Představení výzvy – Cílové skupiny</vt:lpstr>
      <vt:lpstr>Představení výzvy Míra podpory – rozpad zdrojů financování</vt:lpstr>
      <vt:lpstr>Představení výzvy Informace o křížovém financování a nepřímých nákladech</vt:lpstr>
      <vt:lpstr>Představení výzvy Informace o nepřímých nákladech</vt:lpstr>
      <vt:lpstr>Představení výzvy Informace o křížovém financování</vt:lpstr>
      <vt:lpstr>Podporované aktivity</vt:lpstr>
      <vt:lpstr>Podporované aktivity</vt:lpstr>
      <vt:lpstr>Podporované aktivity Zařízení péče o děti zajišťující péči o děti v době mimo školní vyučování</vt:lpstr>
      <vt:lpstr>Podporované aktivity Zařízení péče  o děti zajišťující péči o děti v době mimo školní vyučování</vt:lpstr>
      <vt:lpstr>Podporované aktivity Příměstské tábory</vt:lpstr>
      <vt:lpstr>Podporované aktivity Podmínky cílové skupiny</vt:lpstr>
      <vt:lpstr>Podporované aktivity Povinná dokumentace pro aktivity</vt:lpstr>
      <vt:lpstr>Podporované aktivity Podpořené osoby</vt:lpstr>
      <vt:lpstr>Indikátory</vt:lpstr>
      <vt:lpstr>Indikátory</vt:lpstr>
      <vt:lpstr>Indikátory Povinnosti žadatele související s indikátory</vt:lpstr>
      <vt:lpstr>Indikátory Sankce při nesplnění závazků týkajících se indikátorů</vt:lpstr>
      <vt:lpstr>Indikátory </vt:lpstr>
      <vt:lpstr>Indikátory Indikátory se závazkem (v rámci této výzvy)</vt:lpstr>
      <vt:lpstr>Indikátory Indikátory bez závazku (v rámci této výzvy)</vt:lpstr>
      <vt:lpstr>Způsobilost výdajů</vt:lpstr>
      <vt:lpstr>Způsobilost výdajů Způsobilý výdaj</vt:lpstr>
      <vt:lpstr>Způsobilost výdajů Kategorie způsobilých výdajů OPZ</vt:lpstr>
      <vt:lpstr>Věcná způsobilost výdajů </vt:lpstr>
      <vt:lpstr>    Věcná způsobilost výdajů </vt:lpstr>
      <vt:lpstr>Věcná způsobilost výdajů </vt:lpstr>
      <vt:lpstr>Věcná způsobilost výdajů </vt:lpstr>
      <vt:lpstr>Věcná způsobilost výdajů </vt:lpstr>
      <vt:lpstr>Věcná způsobilost výdajů </vt:lpstr>
      <vt:lpstr>Věcná způsobilost výdajů </vt:lpstr>
      <vt:lpstr>Věcná způsobilost výdajů </vt:lpstr>
      <vt:lpstr>Způsobilost výdajů - příklady</vt:lpstr>
      <vt:lpstr>Způsobilost výdajů</vt:lpstr>
      <vt:lpstr>Způsobilost výdajů</vt:lpstr>
      <vt:lpstr>Spolufinancování</vt:lpstr>
      <vt:lpstr>Spolufinancování</vt:lpstr>
      <vt:lpstr>Hodnocení a výběr projektů</vt:lpstr>
      <vt:lpstr>Proces hodnocení a výběru projektů</vt:lpstr>
      <vt:lpstr>Proces hodnocení a výběru projektů</vt:lpstr>
      <vt:lpstr>Proces hodnocení a výběru projektů Hodnocení přijatelnosti a formálních náležitostí</vt:lpstr>
      <vt:lpstr>Proces hodnocení a výběru projektů Hodnocení přijatelnosti a formálních náležitostí</vt:lpstr>
      <vt:lpstr>Proces hodnocení a výběru projektů Věcné hodnocení</vt:lpstr>
      <vt:lpstr>Proces hodnocení a výběru projektů Věcné hodnocení</vt:lpstr>
      <vt:lpstr>Proces hodnocení a výběru projektů Věcné hodnocení</vt:lpstr>
      <vt:lpstr>Proces hodnocení a výběru projektů Věcné hodnocení</vt:lpstr>
      <vt:lpstr>Proces hodnocení a výběru projektů Shrnutí a lhůty</vt:lpstr>
      <vt:lpstr>Povinná publicita</vt:lpstr>
      <vt:lpstr>Způsob podání žádosti IS KP14+</vt:lpstr>
      <vt:lpstr>Prezentace aplikace PowerPoint</vt:lpstr>
      <vt:lpstr>Základní menu</vt:lpstr>
      <vt:lpstr>Vytvoření nové žádosti</vt:lpstr>
      <vt:lpstr>Vytvoření nové žádosti</vt:lpstr>
      <vt:lpstr>IS KP14+</vt:lpstr>
      <vt:lpstr>IS KP14+ Postup při podávání žádosti</vt:lpstr>
      <vt:lpstr>Důležité odkazy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Výzva MAS č. 4 z OPZ:</dc:title>
  <dc:creator>Zuzana Týnová</dc:creator>
  <cp:lastModifiedBy>Lukáš Volný</cp:lastModifiedBy>
  <cp:revision>100</cp:revision>
  <dcterms:created xsi:type="dcterms:W3CDTF">2017-01-03T13:35:52Z</dcterms:created>
  <dcterms:modified xsi:type="dcterms:W3CDTF">2017-06-08T04:03:31Z</dcterms:modified>
</cp:coreProperties>
</file>